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62" r:id="rId2"/>
    <p:sldId id="257" r:id="rId3"/>
    <p:sldId id="258" r:id="rId4"/>
    <p:sldId id="278" r:id="rId5"/>
    <p:sldId id="275" r:id="rId6"/>
    <p:sldId id="277" r:id="rId7"/>
    <p:sldId id="280" r:id="rId8"/>
    <p:sldId id="358" r:id="rId9"/>
    <p:sldId id="267" r:id="rId10"/>
    <p:sldId id="357" r:id="rId11"/>
    <p:sldId id="361" r:id="rId12"/>
    <p:sldId id="259" r:id="rId13"/>
    <p:sldId id="356" r:id="rId14"/>
    <p:sldId id="281" r:id="rId15"/>
    <p:sldId id="341" r:id="rId16"/>
    <p:sldId id="362" r:id="rId17"/>
    <p:sldId id="363" r:id="rId18"/>
    <p:sldId id="364" r:id="rId19"/>
    <p:sldId id="365" r:id="rId20"/>
    <p:sldId id="321" r:id="rId21"/>
    <p:sldId id="261" r:id="rId22"/>
    <p:sldId id="279" r:id="rId23"/>
    <p:sldId id="359" r:id="rId24"/>
    <p:sldId id="360" r:id="rId2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422858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9220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1983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1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3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9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e du titre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e du titre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Texte du titre</a:t>
            </a:r>
          </a:p>
        </p:txBody>
      </p:sp>
      <p:sp>
        <p:nvSpPr>
          <p:cNvPr id="73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e du titre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Texte du titre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3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3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1"/>
          <p:cNvSpPr txBox="1">
            <a:spLocks noGrp="1"/>
          </p:cNvSpPr>
          <p:nvPr>
            <p:ph type="ctrTitle"/>
          </p:nvPr>
        </p:nvSpPr>
        <p:spPr>
          <a:xfrm>
            <a:off x="-12999" y="-2553"/>
            <a:ext cx="12192001" cy="6863106"/>
          </a:xfrm>
          <a:prstGeom prst="rect">
            <a:avLst/>
          </a:prstGeom>
        </p:spPr>
        <p:txBody>
          <a:bodyPr anchor="ctr"/>
          <a:lstStyle/>
          <a:p>
            <a:pPr>
              <a:defRPr sz="3000" b="1" spc="720">
                <a:solidFill>
                  <a:srgbClr val="FFFFFF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dirty="0">
                <a:solidFill>
                  <a:srgbClr val="323F85"/>
                </a:solidFill>
              </a:rPr>
              <a:t>    </a:t>
            </a:r>
          </a:p>
        </p:txBody>
      </p:sp>
      <p:sp>
        <p:nvSpPr>
          <p:cNvPr id="97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12997" y="6185806"/>
            <a:ext cx="6256115" cy="625539"/>
          </a:xfrm>
          <a:prstGeom prst="rect">
            <a:avLst/>
          </a:prstGeom>
        </p:spPr>
        <p:txBody>
          <a:bodyPr/>
          <a:lstStyle/>
          <a:p>
            <a:pPr>
              <a:defRPr sz="1200" b="1" spc="288">
                <a:solidFill>
                  <a:srgbClr val="FFFFFF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dirty="0">
                <a:solidFill>
                  <a:srgbClr val="1D4289"/>
                </a:solidFill>
              </a:rPr>
              <a:t>DIRECTION DE L’ASSAINISSEMENT ET DE L’EAU</a:t>
            </a:r>
            <a:endParaRPr dirty="0">
              <a:solidFill>
                <a:srgbClr val="1D4289"/>
              </a:solidFill>
            </a:endParaRPr>
          </a:p>
          <a:p>
            <a:pPr>
              <a:defRPr sz="1200" b="1" spc="288">
                <a:solidFill>
                  <a:srgbClr val="EFDF00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dirty="0"/>
              <a:t>LUNDI 11 JUILLET 2022</a:t>
            </a:r>
            <a:endParaRPr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FD384C1-3FB6-4104-88F7-3C75A51F99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113" y="-2553"/>
            <a:ext cx="5967593" cy="6858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850E0A3-C0D5-4408-B327-CFAABA787990}"/>
              </a:ext>
            </a:extLst>
          </p:cNvPr>
          <p:cNvSpPr txBox="1"/>
          <p:nvPr/>
        </p:nvSpPr>
        <p:spPr>
          <a:xfrm>
            <a:off x="6232135" y="836712"/>
            <a:ext cx="5967593" cy="1938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>
              <a:defRPr sz="3000" b="1" spc="720">
                <a:solidFill>
                  <a:srgbClr val="FFFFFF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sz="3000" dirty="0">
                <a:solidFill>
                  <a:schemeClr val="bg1"/>
                </a:solidFill>
                <a:latin typeface="Futura Book" pitchFamily="34" charset="0"/>
              </a:rPr>
              <a:t>PRESENTATION DES TRAVAUX RUE ALEXANDRE BOUCHER – RUE DE MONTAUBAN</a:t>
            </a:r>
            <a:endParaRPr kumimoji="0" lang="fr-FR" sz="160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301C088-83A2-4371-9DEB-2BFA9C7FCB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87" y="2060848"/>
            <a:ext cx="5282969" cy="302433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A627AF8-606D-45AF-82F6-527D51D25D9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41544" y="3573017"/>
            <a:ext cx="4998288" cy="303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3209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6A7E141-B491-8631-0466-18BDD26DE5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31"/>
          <a:stretch/>
        </p:blipFill>
        <p:spPr>
          <a:xfrm>
            <a:off x="5591944" y="324498"/>
            <a:ext cx="6480000" cy="5591074"/>
          </a:xfrm>
          <a:prstGeom prst="rect">
            <a:avLst/>
          </a:prstGeom>
        </p:spPr>
      </p:pic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2A6D9911-1CA3-BB02-CD1F-793A45015B13}"/>
              </a:ext>
            </a:extLst>
          </p:cNvPr>
          <p:cNvCxnSpPr>
            <a:cxnSpLocks/>
          </p:cNvCxnSpPr>
          <p:nvPr/>
        </p:nvCxnSpPr>
        <p:spPr>
          <a:xfrm flipH="1" flipV="1">
            <a:off x="8472264" y="843009"/>
            <a:ext cx="856420" cy="2703715"/>
          </a:xfrm>
          <a:prstGeom prst="line">
            <a:avLst/>
          </a:prstGeom>
          <a:noFill/>
          <a:ln w="114300" cap="flat">
            <a:solidFill>
              <a:srgbClr val="00AE9D">
                <a:alpha val="69804"/>
              </a:srgb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0FB75041-6625-37FC-E063-A1923C9A7456}"/>
              </a:ext>
            </a:extLst>
          </p:cNvPr>
          <p:cNvCxnSpPr>
            <a:cxnSpLocks/>
          </p:cNvCxnSpPr>
          <p:nvPr/>
        </p:nvCxnSpPr>
        <p:spPr>
          <a:xfrm flipH="1" flipV="1">
            <a:off x="9286841" y="3627221"/>
            <a:ext cx="1134618" cy="438014"/>
          </a:xfrm>
          <a:prstGeom prst="line">
            <a:avLst/>
          </a:prstGeom>
          <a:noFill/>
          <a:ln w="114300" cap="flat">
            <a:solidFill>
              <a:srgbClr val="00AE9D">
                <a:alpha val="69804"/>
              </a:srgb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FA3669C6-8213-668B-B60E-7A287E5BF2E4}"/>
              </a:ext>
            </a:extLst>
          </p:cNvPr>
          <p:cNvCxnSpPr>
            <a:cxnSpLocks/>
          </p:cNvCxnSpPr>
          <p:nvPr/>
        </p:nvCxnSpPr>
        <p:spPr>
          <a:xfrm flipH="1">
            <a:off x="10421459" y="3779621"/>
            <a:ext cx="932879" cy="285614"/>
          </a:xfrm>
          <a:prstGeom prst="line">
            <a:avLst/>
          </a:prstGeom>
          <a:noFill/>
          <a:ln w="114300" cap="flat">
            <a:solidFill>
              <a:srgbClr val="00AE9D">
                <a:alpha val="69804"/>
              </a:srgb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Title 1"/>
          <p:cNvSpPr txBox="1">
            <a:spLocks noGrp="1"/>
          </p:cNvSpPr>
          <p:nvPr>
            <p:ph type="title"/>
          </p:nvPr>
        </p:nvSpPr>
        <p:spPr>
          <a:xfrm>
            <a:off x="603421" y="297484"/>
            <a:ext cx="10515601" cy="760754"/>
          </a:xfrm>
          <a:prstGeom prst="rect">
            <a:avLst/>
          </a:prstGeom>
        </p:spPr>
        <p:txBody>
          <a:bodyPr>
            <a:normAutofit/>
          </a:bodyPr>
          <a:lstStyle>
            <a:lvl1pPr defTabSz="859536">
              <a:defRPr sz="4136" b="1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lvl1pPr>
          </a:lstStyle>
          <a:p>
            <a:r>
              <a:rPr lang="fr-FR" dirty="0"/>
              <a:t>Plan de circulation </a:t>
            </a:r>
            <a:endParaRPr dirty="0"/>
          </a:p>
        </p:txBody>
      </p:sp>
      <p:pic>
        <p:nvPicPr>
          <p:cNvPr id="110" name="Image" descr="Image"/>
          <p:cNvPicPr>
            <a:picLocks noChangeAspect="1"/>
          </p:cNvPicPr>
          <p:nvPr/>
        </p:nvPicPr>
        <p:blipFill>
          <a:blip r:embed="rId3"/>
          <a:srcRect l="74746" r="232"/>
          <a:stretch>
            <a:fillRect/>
          </a:stretch>
        </p:blipFill>
        <p:spPr>
          <a:xfrm>
            <a:off x="9928328" y="5794103"/>
            <a:ext cx="1688805" cy="578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21" y="5743156"/>
            <a:ext cx="4055644" cy="57839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/>
          <p:cNvSpPr/>
          <p:nvPr/>
        </p:nvSpPr>
        <p:spPr>
          <a:xfrm>
            <a:off x="-2063" y="0"/>
            <a:ext cx="212127" cy="6858000"/>
          </a:xfrm>
          <a:prstGeom prst="rect">
            <a:avLst/>
          </a:prstGeom>
          <a:solidFill>
            <a:srgbClr val="00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D2BC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D6627E-5861-AA18-10F6-52A0ADB7BD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9321" y="2137025"/>
            <a:ext cx="4235166" cy="365707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1" indent="0">
              <a:buClr>
                <a:srgbClr val="00A3AD"/>
              </a:buClr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endParaRPr lang="fr-FR" sz="1600" dirty="0"/>
          </a:p>
          <a:p>
            <a:pPr marL="0" lvl="1" indent="0">
              <a:buClr>
                <a:srgbClr val="00A3AD"/>
              </a:buClr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endParaRPr lang="fr-FR" sz="1600" dirty="0"/>
          </a:p>
          <a:p>
            <a:pPr marL="0" lvl="1" indent="0">
              <a:buClr>
                <a:srgbClr val="00A3AD"/>
              </a:buClr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endParaRPr lang="fr-FR" sz="1600" dirty="0"/>
          </a:p>
          <a:p>
            <a:pPr marL="0" lvl="1" indent="0">
              <a:buClr>
                <a:srgbClr val="00A3AD"/>
              </a:buClr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sz="1600" dirty="0"/>
              <a:t>Légende</a:t>
            </a:r>
            <a:r>
              <a:rPr lang="fr-FR" dirty="0"/>
              <a:t> :  </a:t>
            </a:r>
          </a:p>
          <a:p>
            <a:pPr marL="0" lvl="1" indent="0">
              <a:buClr>
                <a:srgbClr val="00A3AD"/>
              </a:buClr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dirty="0"/>
              <a:t>	</a:t>
            </a:r>
            <a:r>
              <a:rPr lang="fr-FR" sz="1400" dirty="0">
                <a:solidFill>
                  <a:srgbClr val="1D428A"/>
                </a:solidFill>
                <a:latin typeface="Futura PT Book"/>
              </a:rPr>
              <a:t>Zone des travaux</a:t>
            </a:r>
          </a:p>
          <a:p>
            <a:pPr marL="1003300" lvl="3" indent="0">
              <a:buClr>
                <a:srgbClr val="00A3AD"/>
              </a:buClr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sz="1400" dirty="0"/>
              <a:t>Sens de circulation actuelle</a:t>
            </a:r>
          </a:p>
          <a:p>
            <a:pPr marL="1003300" lvl="3" indent="0">
              <a:buClr>
                <a:srgbClr val="00A3AD"/>
              </a:buClr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endParaRPr lang="fr-FR" sz="1400" dirty="0"/>
          </a:p>
          <a:p>
            <a:pPr marL="1003300" lvl="3" indent="0">
              <a:buClr>
                <a:srgbClr val="00A3AD"/>
              </a:buClr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endParaRPr lang="fr-FR" sz="1400" dirty="0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F9F8B7FD-97BD-F0AE-22DE-F11F51B89DA5}"/>
              </a:ext>
            </a:extLst>
          </p:cNvPr>
          <p:cNvCxnSpPr>
            <a:cxnSpLocks/>
          </p:cNvCxnSpPr>
          <p:nvPr/>
        </p:nvCxnSpPr>
        <p:spPr>
          <a:xfrm flipV="1">
            <a:off x="821182" y="4077071"/>
            <a:ext cx="594298" cy="1"/>
          </a:xfrm>
          <a:prstGeom prst="straightConnector1">
            <a:avLst/>
          </a:prstGeom>
          <a:noFill/>
          <a:ln w="73025" cap="flat">
            <a:solidFill>
              <a:schemeClr val="accent2"/>
            </a:solidFill>
            <a:prstDash val="solid"/>
            <a:miter lim="800000"/>
            <a:tailEnd type="triangle" w="med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70ED9E23-C1BB-50C1-F6D4-0E16A70F275E}"/>
              </a:ext>
            </a:extLst>
          </p:cNvPr>
          <p:cNvCxnSpPr>
            <a:cxnSpLocks/>
          </p:cNvCxnSpPr>
          <p:nvPr/>
        </p:nvCxnSpPr>
        <p:spPr>
          <a:xfrm flipH="1" flipV="1">
            <a:off x="745428" y="3690920"/>
            <a:ext cx="610958" cy="9180"/>
          </a:xfrm>
          <a:prstGeom prst="line">
            <a:avLst/>
          </a:prstGeom>
          <a:noFill/>
          <a:ln w="114300" cap="flat">
            <a:solidFill>
              <a:srgbClr val="00AE9D">
                <a:alpha val="69804"/>
              </a:srgb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1FD0A03A-2BDB-7969-DFDE-AE83867A222E}"/>
              </a:ext>
            </a:extLst>
          </p:cNvPr>
          <p:cNvCxnSpPr>
            <a:cxnSpLocks/>
          </p:cNvCxnSpPr>
          <p:nvPr/>
        </p:nvCxnSpPr>
        <p:spPr>
          <a:xfrm flipH="1">
            <a:off x="7680176" y="843009"/>
            <a:ext cx="504056" cy="198838"/>
          </a:xfrm>
          <a:prstGeom prst="straightConnector1">
            <a:avLst/>
          </a:prstGeom>
          <a:noFill/>
          <a:ln w="73025" cap="flat">
            <a:solidFill>
              <a:schemeClr val="accent2"/>
            </a:solidFill>
            <a:prstDash val="solid"/>
            <a:miter lim="800000"/>
            <a:tailEnd type="triangle" w="med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FDE7FA99-EF5E-85C2-E58C-CE757FFF9DA5}"/>
              </a:ext>
            </a:extLst>
          </p:cNvPr>
          <p:cNvCxnSpPr>
            <a:cxnSpLocks/>
          </p:cNvCxnSpPr>
          <p:nvPr/>
        </p:nvCxnSpPr>
        <p:spPr>
          <a:xfrm>
            <a:off x="7320136" y="2276872"/>
            <a:ext cx="0" cy="558878"/>
          </a:xfrm>
          <a:prstGeom prst="straightConnector1">
            <a:avLst/>
          </a:prstGeom>
          <a:noFill/>
          <a:ln w="73025" cap="flat">
            <a:solidFill>
              <a:schemeClr val="accent2"/>
            </a:solidFill>
            <a:prstDash val="solid"/>
            <a:miter lim="800000"/>
            <a:tailEnd type="triangle" w="med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8322A061-6F1E-4C5E-DCFE-C1D45F24D24E}"/>
              </a:ext>
            </a:extLst>
          </p:cNvPr>
          <p:cNvCxnSpPr>
            <a:cxnSpLocks/>
          </p:cNvCxnSpPr>
          <p:nvPr/>
        </p:nvCxnSpPr>
        <p:spPr>
          <a:xfrm>
            <a:off x="7680176" y="3284984"/>
            <a:ext cx="720080" cy="144016"/>
          </a:xfrm>
          <a:prstGeom prst="straightConnector1">
            <a:avLst/>
          </a:prstGeom>
          <a:noFill/>
          <a:ln w="73025" cap="flat">
            <a:solidFill>
              <a:schemeClr val="accent2"/>
            </a:solidFill>
            <a:prstDash val="solid"/>
            <a:miter lim="800000"/>
            <a:tailEnd type="triangle" w="med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FC74ACBE-0B26-E131-74B8-81DB712A5EC7}"/>
              </a:ext>
            </a:extLst>
          </p:cNvPr>
          <p:cNvCxnSpPr>
            <a:cxnSpLocks/>
          </p:cNvCxnSpPr>
          <p:nvPr/>
        </p:nvCxnSpPr>
        <p:spPr>
          <a:xfrm flipV="1">
            <a:off x="7248128" y="3708438"/>
            <a:ext cx="0" cy="737266"/>
          </a:xfrm>
          <a:prstGeom prst="straightConnector1">
            <a:avLst/>
          </a:prstGeom>
          <a:noFill/>
          <a:ln w="73025" cap="flat">
            <a:solidFill>
              <a:schemeClr val="accent2"/>
            </a:solidFill>
            <a:prstDash val="solid"/>
            <a:miter lim="800000"/>
            <a:tailEnd type="triangle" w="med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60B35275-2DC0-4E37-9FA8-CBD3E18E62AD}"/>
              </a:ext>
            </a:extLst>
          </p:cNvPr>
          <p:cNvCxnSpPr>
            <a:cxnSpLocks/>
          </p:cNvCxnSpPr>
          <p:nvPr/>
        </p:nvCxnSpPr>
        <p:spPr>
          <a:xfrm flipH="1">
            <a:off x="9853010" y="3956448"/>
            <a:ext cx="171941" cy="489256"/>
          </a:xfrm>
          <a:prstGeom prst="straightConnector1">
            <a:avLst/>
          </a:prstGeom>
          <a:noFill/>
          <a:ln w="73025" cap="flat">
            <a:solidFill>
              <a:schemeClr val="accent2"/>
            </a:solidFill>
            <a:prstDash val="solid"/>
            <a:miter lim="800000"/>
            <a:tailEnd type="triangle" w="med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1B6533FF-BC55-D0FA-8C28-DF152A783336}"/>
              </a:ext>
            </a:extLst>
          </p:cNvPr>
          <p:cNvCxnSpPr>
            <a:cxnSpLocks/>
          </p:cNvCxnSpPr>
          <p:nvPr/>
        </p:nvCxnSpPr>
        <p:spPr>
          <a:xfrm flipH="1">
            <a:off x="8022998" y="5517232"/>
            <a:ext cx="662035" cy="23394"/>
          </a:xfrm>
          <a:prstGeom prst="straightConnector1">
            <a:avLst/>
          </a:prstGeom>
          <a:noFill/>
          <a:ln w="73025" cap="flat">
            <a:solidFill>
              <a:schemeClr val="accent2"/>
            </a:solidFill>
            <a:prstDash val="solid"/>
            <a:miter lim="800000"/>
            <a:tailEnd type="triangle" w="med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810C4B0D-D143-EDD7-915D-3C459F929AF0}"/>
              </a:ext>
            </a:extLst>
          </p:cNvPr>
          <p:cNvCxnSpPr>
            <a:cxnSpLocks/>
          </p:cNvCxnSpPr>
          <p:nvPr/>
        </p:nvCxnSpPr>
        <p:spPr>
          <a:xfrm flipH="1">
            <a:off x="9143001" y="5460739"/>
            <a:ext cx="171941" cy="489256"/>
          </a:xfrm>
          <a:prstGeom prst="straightConnector1">
            <a:avLst/>
          </a:prstGeom>
          <a:noFill/>
          <a:ln w="73025" cap="flat">
            <a:solidFill>
              <a:schemeClr val="accent2"/>
            </a:solidFill>
            <a:prstDash val="solid"/>
            <a:miter lim="800000"/>
            <a:tailEnd type="triangle" w="med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B0F837B6-4116-4918-B6EC-D199EBBB61BB}"/>
              </a:ext>
            </a:extLst>
          </p:cNvPr>
          <p:cNvCxnSpPr>
            <a:cxnSpLocks/>
          </p:cNvCxnSpPr>
          <p:nvPr/>
        </p:nvCxnSpPr>
        <p:spPr>
          <a:xfrm flipH="1" flipV="1">
            <a:off x="5891115" y="5414524"/>
            <a:ext cx="666827" cy="162124"/>
          </a:xfrm>
          <a:prstGeom prst="straightConnector1">
            <a:avLst/>
          </a:prstGeom>
          <a:noFill/>
          <a:ln w="73025" cap="flat">
            <a:solidFill>
              <a:schemeClr val="accent2"/>
            </a:solidFill>
            <a:prstDash val="solid"/>
            <a:miter lim="800000"/>
            <a:headEnd type="triangle" w="med" len="sm"/>
            <a:tailEnd type="triangle" w="med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2BD62727-838B-DB27-102D-F96D81CFE01C}"/>
              </a:ext>
            </a:extLst>
          </p:cNvPr>
          <p:cNvCxnSpPr>
            <a:cxnSpLocks/>
          </p:cNvCxnSpPr>
          <p:nvPr/>
        </p:nvCxnSpPr>
        <p:spPr>
          <a:xfrm flipH="1" flipV="1">
            <a:off x="8799988" y="1722019"/>
            <a:ext cx="200971" cy="796658"/>
          </a:xfrm>
          <a:prstGeom prst="straightConnector1">
            <a:avLst/>
          </a:prstGeom>
          <a:noFill/>
          <a:ln w="73025" cap="flat">
            <a:solidFill>
              <a:schemeClr val="accent2"/>
            </a:solidFill>
            <a:prstDash val="solid"/>
            <a:miter lim="800000"/>
            <a:headEnd type="triangle" w="med" len="sm"/>
            <a:tailEnd type="triangle" w="med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FA46D644-48BE-7600-846D-466C3EEF4421}"/>
              </a:ext>
            </a:extLst>
          </p:cNvPr>
          <p:cNvCxnSpPr>
            <a:cxnSpLocks/>
          </p:cNvCxnSpPr>
          <p:nvPr/>
        </p:nvCxnSpPr>
        <p:spPr>
          <a:xfrm flipH="1">
            <a:off x="10421459" y="3827885"/>
            <a:ext cx="702542" cy="257126"/>
          </a:xfrm>
          <a:prstGeom prst="straightConnector1">
            <a:avLst/>
          </a:prstGeom>
          <a:noFill/>
          <a:ln w="73025" cap="flat">
            <a:solidFill>
              <a:schemeClr val="accent2"/>
            </a:solidFill>
            <a:prstDash val="solid"/>
            <a:miter lim="800000"/>
            <a:headEnd type="triangle" w="med" len="sm"/>
            <a:tailEnd type="triangle" w="med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DB577466-BFFC-DB47-248A-812662EFF2DF}"/>
              </a:ext>
            </a:extLst>
          </p:cNvPr>
          <p:cNvCxnSpPr>
            <a:cxnSpLocks/>
          </p:cNvCxnSpPr>
          <p:nvPr/>
        </p:nvCxnSpPr>
        <p:spPr>
          <a:xfrm flipH="1" flipV="1">
            <a:off x="9426452" y="3676794"/>
            <a:ext cx="497186" cy="208269"/>
          </a:xfrm>
          <a:prstGeom prst="straightConnector1">
            <a:avLst/>
          </a:prstGeom>
          <a:noFill/>
          <a:ln w="73025" cap="flat">
            <a:solidFill>
              <a:schemeClr val="accent2"/>
            </a:solidFill>
            <a:prstDash val="solid"/>
            <a:miter lim="800000"/>
            <a:headEnd type="triangle" w="med" len="sm"/>
            <a:tailEnd type="triangle" w="med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70048390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"/>
          <p:cNvSpPr txBox="1">
            <a:spLocks noGrp="1"/>
          </p:cNvSpPr>
          <p:nvPr>
            <p:ph type="title"/>
          </p:nvPr>
        </p:nvSpPr>
        <p:spPr>
          <a:xfrm>
            <a:off x="603421" y="297484"/>
            <a:ext cx="10515601" cy="760754"/>
          </a:xfrm>
          <a:prstGeom prst="rect">
            <a:avLst/>
          </a:prstGeom>
        </p:spPr>
        <p:txBody>
          <a:bodyPr>
            <a:normAutofit/>
          </a:bodyPr>
          <a:lstStyle>
            <a:lvl1pPr defTabSz="859536">
              <a:defRPr sz="4136" b="1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lvl1pPr>
          </a:lstStyle>
          <a:p>
            <a:r>
              <a:rPr lang="fr-FR" dirty="0"/>
              <a:t>Contraintes du site</a:t>
            </a:r>
            <a:endParaRPr dirty="0"/>
          </a:p>
        </p:txBody>
      </p:sp>
      <p:sp>
        <p:nvSpPr>
          <p:cNvPr id="10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79376" y="1628800"/>
            <a:ext cx="5492579" cy="36003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None/>
              <a:defRPr sz="1800" b="1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sz="2300" dirty="0"/>
              <a:t>Bus RATP : </a:t>
            </a:r>
            <a:endParaRPr sz="2300" dirty="0"/>
          </a:p>
          <a:p>
            <a:pPr marL="228600" lvl="1" indent="-228600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dirty="0"/>
              <a:t>Numéro 642 (Villepinte - Gare de Villepinte à Tremblay-en-France - Gare du Vert Galant)</a:t>
            </a:r>
          </a:p>
          <a:p>
            <a:pPr marL="228600" lvl="1" indent="-228600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dirty="0"/>
              <a:t>Numéro 643 (Villepinte - Gare du Vert Galant à Neuilly-sur-Marne - Château d’Eau) </a:t>
            </a:r>
          </a:p>
          <a:p>
            <a:pPr marL="228600" lvl="1" indent="-228600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dirty="0"/>
              <a:t>Numéro 644 (Livry-Gargan - Gutenberg/Lycée </a:t>
            </a:r>
            <a:r>
              <a:rPr lang="fr-FR" dirty="0" err="1"/>
              <a:t>Boulloche</a:t>
            </a:r>
            <a:r>
              <a:rPr lang="fr-FR" dirty="0"/>
              <a:t> à Vaujours - Collège Henri IV) avec plusieurs points d’arrêts dans la zone</a:t>
            </a:r>
          </a:p>
          <a:p>
            <a:pPr marL="228600" lvl="1" indent="-228600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endParaRPr lang="fr-FR" dirty="0"/>
          </a:p>
          <a:p>
            <a:pPr marL="0" lvl="1" indent="0">
              <a:buClr>
                <a:srgbClr val="00A3AD"/>
              </a:buClr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endParaRPr lang="fr-FR" dirty="0"/>
          </a:p>
        </p:txBody>
      </p:sp>
      <p:sp>
        <p:nvSpPr>
          <p:cNvPr id="109" name="Title 1"/>
          <p:cNvSpPr txBox="1"/>
          <p:nvPr/>
        </p:nvSpPr>
        <p:spPr>
          <a:xfrm>
            <a:off x="603421" y="974210"/>
            <a:ext cx="10424160" cy="471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defTabSz="896111">
              <a:lnSpc>
                <a:spcPct val="90000"/>
              </a:lnSpc>
              <a:defRPr sz="2352">
                <a:solidFill>
                  <a:srgbClr val="00A3AD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lang="fr-FR" dirty="0"/>
              <a:t>Rue Alexandre Boucher – rue de Montauban </a:t>
            </a:r>
          </a:p>
        </p:txBody>
      </p:sp>
      <p:pic>
        <p:nvPicPr>
          <p:cNvPr id="110" name="Image" descr="Image"/>
          <p:cNvPicPr>
            <a:picLocks noChangeAspect="1"/>
          </p:cNvPicPr>
          <p:nvPr/>
        </p:nvPicPr>
        <p:blipFill>
          <a:blip r:embed="rId2"/>
          <a:srcRect l="74746" r="232"/>
          <a:stretch>
            <a:fillRect/>
          </a:stretch>
        </p:blipFill>
        <p:spPr>
          <a:xfrm>
            <a:off x="9928328" y="5794103"/>
            <a:ext cx="1688805" cy="578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21" y="5743156"/>
            <a:ext cx="4055644" cy="57839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/>
          <p:cNvSpPr/>
          <p:nvPr/>
        </p:nvSpPr>
        <p:spPr>
          <a:xfrm>
            <a:off x="-2063" y="0"/>
            <a:ext cx="212127" cy="6858000"/>
          </a:xfrm>
          <a:prstGeom prst="rect">
            <a:avLst/>
          </a:prstGeom>
          <a:solidFill>
            <a:srgbClr val="00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D2BC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3121158-7177-7B06-D874-8BE3A28182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313"/>
          <a:stretch/>
        </p:blipFill>
        <p:spPr>
          <a:xfrm>
            <a:off x="5978792" y="1706199"/>
            <a:ext cx="5912154" cy="397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0016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e"/>
          <p:cNvGrpSpPr/>
          <p:nvPr/>
        </p:nvGrpSpPr>
        <p:grpSpPr>
          <a:xfrm>
            <a:off x="603421" y="2812173"/>
            <a:ext cx="8048995" cy="1233654"/>
            <a:chOff x="0" y="0"/>
            <a:chExt cx="8048994" cy="1233653"/>
          </a:xfrm>
        </p:grpSpPr>
        <p:sp>
          <p:nvSpPr>
            <p:cNvPr id="113" name="Title 1"/>
            <p:cNvSpPr txBox="1"/>
            <p:nvPr/>
          </p:nvSpPr>
          <p:spPr>
            <a:xfrm>
              <a:off x="0" y="382325"/>
              <a:ext cx="8048995" cy="851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b">
              <a:normAutofit fontScale="85000" lnSpcReduction="10000"/>
            </a:bodyPr>
            <a:lstStyle>
              <a:lvl1pPr defTabSz="914400">
                <a:lnSpc>
                  <a:spcPct val="90000"/>
                </a:lnSpc>
                <a:defRPr sz="4400" b="1" spc="1056">
                  <a:solidFill>
                    <a:srgbClr val="1D428A"/>
                  </a:solidFill>
                  <a:latin typeface="Futura PT Book"/>
                  <a:ea typeface="Futura PT Book"/>
                  <a:cs typeface="Futura PT Book"/>
                  <a:sym typeface="Futura PT Book"/>
                </a:defRPr>
              </a:lvl1pPr>
            </a:lstStyle>
            <a:p>
              <a:r>
                <a:rPr lang="fr-FR" dirty="0"/>
                <a:t>POINTS DE VALIDATION</a:t>
              </a:r>
              <a:endParaRPr dirty="0"/>
            </a:p>
          </p:txBody>
        </p:sp>
        <p:sp>
          <p:nvSpPr>
            <p:cNvPr id="114" name="Title 1"/>
            <p:cNvSpPr txBox="1"/>
            <p:nvPr/>
          </p:nvSpPr>
          <p:spPr>
            <a:xfrm>
              <a:off x="0" y="0"/>
              <a:ext cx="6922693" cy="6111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rmAutofit/>
            </a:bodyPr>
            <a:lstStyle>
              <a:lvl1pPr defTabSz="914400">
                <a:lnSpc>
                  <a:spcPct val="90000"/>
                </a:lnSpc>
                <a:defRPr b="1" spc="431">
                  <a:solidFill>
                    <a:srgbClr val="00AE9D"/>
                  </a:solidFill>
                  <a:latin typeface="Futura PT Book"/>
                  <a:ea typeface="Futura PT Book"/>
                  <a:cs typeface="Futura PT Book"/>
                  <a:sym typeface="Futura PT Book"/>
                </a:defRPr>
              </a:lvl1pPr>
            </a:lstStyle>
            <a:p>
              <a:r>
                <a:t>PARTIE 2</a:t>
              </a:r>
            </a:p>
          </p:txBody>
        </p:sp>
      </p:grpSp>
      <p:pic>
        <p:nvPicPr>
          <p:cNvPr id="117" name="Image" descr="Image"/>
          <p:cNvPicPr>
            <a:picLocks noChangeAspect="1"/>
          </p:cNvPicPr>
          <p:nvPr/>
        </p:nvPicPr>
        <p:blipFill>
          <a:blip r:embed="rId2"/>
          <a:srcRect l="74746" r="232"/>
          <a:stretch>
            <a:fillRect/>
          </a:stretch>
        </p:blipFill>
        <p:spPr>
          <a:xfrm>
            <a:off x="9928328" y="5794103"/>
            <a:ext cx="1688805" cy="578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21" y="5743156"/>
            <a:ext cx="4055644" cy="57839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/>
          <p:cNvSpPr/>
          <p:nvPr/>
        </p:nvSpPr>
        <p:spPr>
          <a:xfrm>
            <a:off x="-2063" y="0"/>
            <a:ext cx="212127" cy="6858000"/>
          </a:xfrm>
          <a:prstGeom prst="rect">
            <a:avLst/>
          </a:prstGeom>
          <a:solidFill>
            <a:srgbClr val="00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D2BC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F0731D6-B19A-45C9-9770-75B42C304A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500546"/>
            <a:ext cx="2232248" cy="127789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"/>
          <p:cNvSpPr txBox="1">
            <a:spLocks noGrp="1"/>
          </p:cNvSpPr>
          <p:nvPr>
            <p:ph type="title"/>
          </p:nvPr>
        </p:nvSpPr>
        <p:spPr>
          <a:xfrm>
            <a:off x="603421" y="297484"/>
            <a:ext cx="10515601" cy="760754"/>
          </a:xfrm>
          <a:prstGeom prst="rect">
            <a:avLst/>
          </a:prstGeom>
        </p:spPr>
        <p:txBody>
          <a:bodyPr>
            <a:normAutofit/>
          </a:bodyPr>
          <a:lstStyle>
            <a:lvl1pPr defTabSz="859536">
              <a:defRPr sz="4136" b="1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lvl1pPr>
          </a:lstStyle>
          <a:p>
            <a:r>
              <a:rPr lang="fr-FR" dirty="0"/>
              <a:t>Planning des travaux envisagés</a:t>
            </a:r>
            <a:endParaRPr dirty="0"/>
          </a:p>
        </p:txBody>
      </p:sp>
      <p:sp>
        <p:nvSpPr>
          <p:cNvPr id="10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03421" y="1552673"/>
            <a:ext cx="10515601" cy="454062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SzTx/>
              <a:buNone/>
              <a:defRPr sz="1800" b="1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sz="1700" dirty="0"/>
              <a:t>Préparation du chantier (arrêtés de voirie) : mois de Septembre 2022</a:t>
            </a:r>
          </a:p>
          <a:p>
            <a:pPr marL="0" indent="0">
              <a:buSzTx/>
              <a:buNone/>
              <a:defRPr sz="1800" b="1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sz="1700" dirty="0"/>
              <a:t>Travaux en ouverture de tranchées et sans tranchée en cinq phases </a:t>
            </a:r>
          </a:p>
          <a:p>
            <a:pPr marL="228600" lvl="1" indent="-228600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sz="1700" dirty="0"/>
              <a:t>Rue Alexandre Boucher à partir de la rue de l’Église : 1 mois à partir du lundi 26 septembre </a:t>
            </a:r>
          </a:p>
          <a:p>
            <a:pPr marL="228600" lvl="1" indent="-228600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sz="1700" dirty="0"/>
              <a:t>Rue Giffard comprise jusqu’à la rue de Coubron : 1 semaine à partir du lundi 24 octobre (NB : vacance scolaire)</a:t>
            </a:r>
          </a:p>
          <a:p>
            <a:pPr marL="228600" lvl="1" indent="-228600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sz="1700" dirty="0"/>
              <a:t>Rue de Montauban jusqu’à l’avenue du Maréchal de Lattre de Tassigny : 1 semaine à partir du lundi 31 octobre (NB : vacance scolaire)</a:t>
            </a:r>
          </a:p>
          <a:p>
            <a:pPr marL="228600" lvl="1" indent="-228600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sz="1700" dirty="0"/>
              <a:t>Rue de Montauban de jusqu’à l’avenue du Maréchal de Lattre de Tassigny jusqu’au chemin de la tour : 3 semaines à partir du lundi 7 novembre</a:t>
            </a:r>
          </a:p>
          <a:p>
            <a:pPr marL="228600" lvl="1" indent="-228600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sz="1700" dirty="0"/>
              <a:t>Rue Alexandre Boucher (réseau sous trottoir) : 3 semaines à partir du lundi 28 novembre</a:t>
            </a:r>
            <a:endParaRPr lang="fr-FR" sz="1400" dirty="0"/>
          </a:p>
          <a:p>
            <a:pPr marL="0" lvl="1" indent="0">
              <a:buClr>
                <a:srgbClr val="00A3AD"/>
              </a:buClr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endParaRPr lang="fr-FR" sz="1400" dirty="0"/>
          </a:p>
          <a:p>
            <a:pPr marL="0" lvl="1" indent="0">
              <a:buClr>
                <a:srgbClr val="00A3AD"/>
              </a:buClr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endParaRPr lang="fr-FR" sz="1400" dirty="0"/>
          </a:p>
          <a:p>
            <a:pPr marL="0" lvl="1" indent="0">
              <a:buClr>
                <a:srgbClr val="00A3AD"/>
              </a:buClr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endParaRPr lang="fr-FR" sz="1400" dirty="0"/>
          </a:p>
          <a:p>
            <a:pPr marL="0" lvl="1" indent="0">
              <a:buClr>
                <a:srgbClr val="00A3AD"/>
              </a:buClr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endParaRPr lang="fr-FR" sz="1400" dirty="0"/>
          </a:p>
          <a:p>
            <a:pPr marL="0" lvl="1" indent="0">
              <a:buClr>
                <a:srgbClr val="00A3AD"/>
              </a:buClr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endParaRPr lang="fr-FR" sz="1400" dirty="0"/>
          </a:p>
          <a:p>
            <a:pPr marL="0" lvl="1" indent="0">
              <a:buClr>
                <a:srgbClr val="00A3AD"/>
              </a:buClr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sz="1400" i="1" dirty="0"/>
              <a:t>Planning prévisionnel, hors aléas et intempéries </a:t>
            </a:r>
            <a:r>
              <a:rPr lang="fr-FR" sz="1400" dirty="0"/>
              <a:t>(sous réserves accord des subventions AESN) </a:t>
            </a:r>
          </a:p>
          <a:p>
            <a:pPr marL="0" lvl="1" indent="0">
              <a:buClr>
                <a:srgbClr val="00A3AD"/>
              </a:buClr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endParaRPr lang="fr-FR" sz="1400" i="1" dirty="0"/>
          </a:p>
        </p:txBody>
      </p:sp>
      <p:sp>
        <p:nvSpPr>
          <p:cNvPr id="109" name="Title 1"/>
          <p:cNvSpPr txBox="1"/>
          <p:nvPr/>
        </p:nvSpPr>
        <p:spPr>
          <a:xfrm>
            <a:off x="603421" y="974210"/>
            <a:ext cx="10424160" cy="471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defTabSz="896111">
              <a:lnSpc>
                <a:spcPct val="90000"/>
              </a:lnSpc>
              <a:defRPr sz="2352">
                <a:solidFill>
                  <a:srgbClr val="00A3AD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lang="fr-FR" dirty="0"/>
              <a:t>Rue Alexandre Boucher et rue de Montauban</a:t>
            </a:r>
          </a:p>
        </p:txBody>
      </p:sp>
      <p:pic>
        <p:nvPicPr>
          <p:cNvPr id="110" name="Image" descr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28328" y="5794103"/>
            <a:ext cx="1688805" cy="578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" descr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1" y="5743156"/>
            <a:ext cx="4055644" cy="57839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/>
          <p:cNvSpPr/>
          <p:nvPr/>
        </p:nvSpPr>
        <p:spPr>
          <a:xfrm>
            <a:off x="-2063" y="0"/>
            <a:ext cx="212127" cy="6858000"/>
          </a:xfrm>
          <a:prstGeom prst="rect">
            <a:avLst/>
          </a:prstGeom>
          <a:solidFill>
            <a:srgbClr val="00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D2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98207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"/>
          <p:cNvSpPr txBox="1">
            <a:spLocks noGrp="1"/>
          </p:cNvSpPr>
          <p:nvPr>
            <p:ph type="title"/>
          </p:nvPr>
        </p:nvSpPr>
        <p:spPr>
          <a:xfrm>
            <a:off x="603421" y="297484"/>
            <a:ext cx="10515601" cy="760754"/>
          </a:xfrm>
          <a:prstGeom prst="rect">
            <a:avLst/>
          </a:prstGeom>
        </p:spPr>
        <p:txBody>
          <a:bodyPr>
            <a:normAutofit/>
          </a:bodyPr>
          <a:lstStyle>
            <a:lvl1pPr defTabSz="859536">
              <a:defRPr sz="4136" b="1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lvl1pPr>
          </a:lstStyle>
          <a:p>
            <a:r>
              <a:rPr lang="fr-FR" dirty="0"/>
              <a:t>Plan de déviations des bus</a:t>
            </a:r>
            <a:endParaRPr dirty="0"/>
          </a:p>
        </p:txBody>
      </p:sp>
      <p:sp>
        <p:nvSpPr>
          <p:cNvPr id="109" name="Title 1"/>
          <p:cNvSpPr txBox="1"/>
          <p:nvPr/>
        </p:nvSpPr>
        <p:spPr>
          <a:xfrm>
            <a:off x="603421" y="974210"/>
            <a:ext cx="3315601" cy="880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defTabSz="896111">
              <a:lnSpc>
                <a:spcPct val="90000"/>
              </a:lnSpc>
              <a:defRPr sz="2352">
                <a:solidFill>
                  <a:srgbClr val="00A3AD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lang="fr-FR" dirty="0"/>
              <a:t>Totalité des travaux</a:t>
            </a:r>
          </a:p>
          <a:p>
            <a:r>
              <a:rPr lang="fr-FR" dirty="0"/>
              <a:t>À partir de 8h30</a:t>
            </a:r>
            <a:endParaRPr dirty="0"/>
          </a:p>
        </p:txBody>
      </p:sp>
      <p:pic>
        <p:nvPicPr>
          <p:cNvPr id="110" name="Image" descr="Image"/>
          <p:cNvPicPr>
            <a:picLocks noChangeAspect="1"/>
          </p:cNvPicPr>
          <p:nvPr/>
        </p:nvPicPr>
        <p:blipFill>
          <a:blip r:embed="rId2"/>
          <a:srcRect l="74746" r="232"/>
          <a:stretch>
            <a:fillRect/>
          </a:stretch>
        </p:blipFill>
        <p:spPr>
          <a:xfrm>
            <a:off x="9928328" y="5794103"/>
            <a:ext cx="1688805" cy="578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21" y="5743156"/>
            <a:ext cx="4055644" cy="57839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/>
          <p:cNvSpPr/>
          <p:nvPr/>
        </p:nvSpPr>
        <p:spPr>
          <a:xfrm>
            <a:off x="-2063" y="0"/>
            <a:ext cx="212127" cy="6858000"/>
          </a:xfrm>
          <a:prstGeom prst="rect">
            <a:avLst/>
          </a:prstGeom>
          <a:solidFill>
            <a:srgbClr val="00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D2BC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43F91B9-6E35-B303-5481-D4DD7877CC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53"/>
          <a:stretch/>
        </p:blipFill>
        <p:spPr>
          <a:xfrm>
            <a:off x="4151784" y="991474"/>
            <a:ext cx="7200000" cy="5432638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FB25B1BC-94B3-082A-5935-AB7D690805A4}"/>
              </a:ext>
            </a:extLst>
          </p:cNvPr>
          <p:cNvCxnSpPr>
            <a:cxnSpLocks/>
          </p:cNvCxnSpPr>
          <p:nvPr/>
        </p:nvCxnSpPr>
        <p:spPr>
          <a:xfrm flipV="1">
            <a:off x="840216" y="3068960"/>
            <a:ext cx="594298" cy="1"/>
          </a:xfrm>
          <a:prstGeom prst="straightConnector1">
            <a:avLst/>
          </a:prstGeom>
          <a:noFill/>
          <a:ln w="73025" cap="flat">
            <a:solidFill>
              <a:srgbClr val="1D428A"/>
            </a:solidFill>
            <a:prstDash val="solid"/>
            <a:miter lim="800000"/>
            <a:tailEnd type="triangle" w="med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060937-276F-977A-2B56-3A4821E2D6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3660" y="1957706"/>
            <a:ext cx="4235166" cy="14502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lvl="1" indent="0">
              <a:buClr>
                <a:srgbClr val="00A3AD"/>
              </a:buClr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endParaRPr lang="fr-FR" sz="1600" dirty="0"/>
          </a:p>
          <a:p>
            <a:pPr marL="0" lvl="1" indent="0">
              <a:buClr>
                <a:srgbClr val="00A3AD"/>
              </a:buClr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sz="1600" dirty="0"/>
              <a:t>Légende</a:t>
            </a:r>
            <a:r>
              <a:rPr lang="fr-FR" dirty="0"/>
              <a:t> :  </a:t>
            </a:r>
          </a:p>
          <a:p>
            <a:pPr marL="1003300" lvl="3" indent="0">
              <a:buClr>
                <a:srgbClr val="00A3AD"/>
              </a:buClr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endParaRPr lang="fr-FR" sz="1400" dirty="0"/>
          </a:p>
          <a:p>
            <a:pPr marL="1003300" lvl="3" indent="0">
              <a:buClr>
                <a:srgbClr val="00A3AD"/>
              </a:buClr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sz="1400" dirty="0"/>
              <a:t>Itinéraire de déviation </a:t>
            </a:r>
            <a:br>
              <a:rPr lang="fr-FR" sz="1400" dirty="0"/>
            </a:br>
            <a:r>
              <a:rPr lang="fr-FR" sz="1400" dirty="0"/>
              <a:t>proposée </a:t>
            </a:r>
          </a:p>
          <a:p>
            <a:pPr marL="1003300" lvl="3" indent="0">
              <a:buClr>
                <a:srgbClr val="00A3AD"/>
              </a:buClr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endParaRPr lang="fr-FR" sz="1400" dirty="0"/>
          </a:p>
          <a:p>
            <a:pPr marL="1003300" lvl="3" indent="0">
              <a:buClr>
                <a:srgbClr val="00A3AD"/>
              </a:buClr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endParaRPr lang="fr-FR" sz="1400" dirty="0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D78D6CE3-F34B-3AB3-0E4C-84794594457D}"/>
              </a:ext>
            </a:extLst>
          </p:cNvPr>
          <p:cNvCxnSpPr>
            <a:cxnSpLocks/>
          </p:cNvCxnSpPr>
          <p:nvPr/>
        </p:nvCxnSpPr>
        <p:spPr>
          <a:xfrm flipV="1">
            <a:off x="6888088" y="4941167"/>
            <a:ext cx="648072" cy="288033"/>
          </a:xfrm>
          <a:prstGeom prst="straightConnector1">
            <a:avLst/>
          </a:prstGeom>
          <a:noFill/>
          <a:ln w="73025" cap="flat">
            <a:solidFill>
              <a:srgbClr val="1D428A"/>
            </a:solidFill>
            <a:prstDash val="solid"/>
            <a:miter lim="800000"/>
            <a:headEnd type="triangle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30A3935A-EA02-DFF9-1983-083268F7C774}"/>
              </a:ext>
            </a:extLst>
          </p:cNvPr>
          <p:cNvCxnSpPr>
            <a:cxnSpLocks/>
          </p:cNvCxnSpPr>
          <p:nvPr/>
        </p:nvCxnSpPr>
        <p:spPr>
          <a:xfrm flipV="1">
            <a:off x="7958667" y="4365104"/>
            <a:ext cx="729621" cy="257696"/>
          </a:xfrm>
          <a:prstGeom prst="straightConnector1">
            <a:avLst/>
          </a:prstGeom>
          <a:noFill/>
          <a:ln w="73025" cap="flat">
            <a:solidFill>
              <a:srgbClr val="1D428A"/>
            </a:solidFill>
            <a:prstDash val="solid"/>
            <a:miter lim="800000"/>
            <a:headEnd type="triangle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D7C41264-0F46-CB4E-4A8E-B573AA7DBAB2}"/>
              </a:ext>
            </a:extLst>
          </p:cNvPr>
          <p:cNvCxnSpPr>
            <a:cxnSpLocks/>
          </p:cNvCxnSpPr>
          <p:nvPr/>
        </p:nvCxnSpPr>
        <p:spPr>
          <a:xfrm flipH="1" flipV="1">
            <a:off x="9480376" y="2883933"/>
            <a:ext cx="144016" cy="664210"/>
          </a:xfrm>
          <a:prstGeom prst="straightConnector1">
            <a:avLst/>
          </a:prstGeom>
          <a:noFill/>
          <a:ln w="73025" cap="flat">
            <a:solidFill>
              <a:srgbClr val="1D428A"/>
            </a:solidFill>
            <a:prstDash val="solid"/>
            <a:miter lim="800000"/>
            <a:tailEnd type="triangle" w="med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26C812B7-4684-988B-487A-84245A0256B3}"/>
              </a:ext>
            </a:extLst>
          </p:cNvPr>
          <p:cNvCxnSpPr>
            <a:cxnSpLocks/>
          </p:cNvCxnSpPr>
          <p:nvPr/>
        </p:nvCxnSpPr>
        <p:spPr>
          <a:xfrm flipH="1" flipV="1">
            <a:off x="9120336" y="1521374"/>
            <a:ext cx="144016" cy="664210"/>
          </a:xfrm>
          <a:prstGeom prst="straightConnector1">
            <a:avLst/>
          </a:prstGeom>
          <a:noFill/>
          <a:ln w="73025" cap="flat">
            <a:solidFill>
              <a:srgbClr val="1D428A"/>
            </a:solidFill>
            <a:prstDash val="solid"/>
            <a:miter lim="800000"/>
            <a:headEnd type="triangle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BAB51864-2D06-83C6-494A-C81769E3A5E1}"/>
              </a:ext>
            </a:extLst>
          </p:cNvPr>
          <p:cNvCxnSpPr>
            <a:cxnSpLocks/>
          </p:cNvCxnSpPr>
          <p:nvPr/>
        </p:nvCxnSpPr>
        <p:spPr>
          <a:xfrm>
            <a:off x="9048328" y="2996952"/>
            <a:ext cx="92407" cy="755352"/>
          </a:xfrm>
          <a:prstGeom prst="straightConnector1">
            <a:avLst/>
          </a:prstGeom>
          <a:noFill/>
          <a:ln w="73025" cap="flat">
            <a:solidFill>
              <a:srgbClr val="1D428A"/>
            </a:solidFill>
            <a:prstDash val="solid"/>
            <a:miter lim="800000"/>
            <a:tailEnd type="triangle" w="med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6190DD6E-7861-07A5-0AD3-D46658BBFC26}"/>
              </a:ext>
            </a:extLst>
          </p:cNvPr>
          <p:cNvCxnSpPr>
            <a:cxnSpLocks/>
          </p:cNvCxnSpPr>
          <p:nvPr/>
        </p:nvCxnSpPr>
        <p:spPr>
          <a:xfrm flipV="1">
            <a:off x="7392144" y="1617298"/>
            <a:ext cx="792088" cy="159054"/>
          </a:xfrm>
          <a:prstGeom prst="straightConnector1">
            <a:avLst/>
          </a:prstGeom>
          <a:noFill/>
          <a:ln w="73025" cap="flat">
            <a:solidFill>
              <a:srgbClr val="1D428A"/>
            </a:solidFill>
            <a:prstDash val="solid"/>
            <a:miter lim="800000"/>
            <a:headEnd type="triangle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5593496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905B948-EE9A-2C31-0DCE-E0ACFCD0B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655" y="277825"/>
            <a:ext cx="6120000" cy="5211089"/>
          </a:xfrm>
          <a:prstGeom prst="rect">
            <a:avLst/>
          </a:prstGeom>
        </p:spPr>
      </p:pic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6102071D-AEAB-4EC4-B425-9566B4F23AF2}"/>
              </a:ext>
            </a:extLst>
          </p:cNvPr>
          <p:cNvCxnSpPr>
            <a:cxnSpLocks/>
          </p:cNvCxnSpPr>
          <p:nvPr/>
        </p:nvCxnSpPr>
        <p:spPr>
          <a:xfrm flipH="1" flipV="1">
            <a:off x="8026686" y="1483180"/>
            <a:ext cx="591118" cy="1846428"/>
          </a:xfrm>
          <a:prstGeom prst="line">
            <a:avLst/>
          </a:prstGeom>
          <a:noFill/>
          <a:ln w="114300" cap="flat">
            <a:solidFill>
              <a:srgbClr val="00AE9D">
                <a:alpha val="69804"/>
              </a:srgb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Title 1"/>
          <p:cNvSpPr txBox="1">
            <a:spLocks noGrp="1"/>
          </p:cNvSpPr>
          <p:nvPr>
            <p:ph type="title"/>
          </p:nvPr>
        </p:nvSpPr>
        <p:spPr>
          <a:xfrm>
            <a:off x="603421" y="297484"/>
            <a:ext cx="10515601" cy="760754"/>
          </a:xfrm>
          <a:prstGeom prst="rect">
            <a:avLst/>
          </a:prstGeom>
        </p:spPr>
        <p:txBody>
          <a:bodyPr>
            <a:normAutofit/>
          </a:bodyPr>
          <a:lstStyle>
            <a:lvl1pPr defTabSz="859536">
              <a:defRPr sz="4136" b="1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lvl1pPr>
          </a:lstStyle>
          <a:p>
            <a:r>
              <a:rPr lang="fr-FR" dirty="0"/>
              <a:t>Plan de déviations</a:t>
            </a:r>
            <a:endParaRPr dirty="0"/>
          </a:p>
        </p:txBody>
      </p:sp>
      <p:sp>
        <p:nvSpPr>
          <p:cNvPr id="10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599631" y="1701848"/>
            <a:ext cx="11017502" cy="43876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lvl="1" indent="-228600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dirty="0"/>
              <a:t>A partir de lundi 26 septembre 2022</a:t>
            </a:r>
          </a:p>
          <a:p>
            <a:pPr marL="228600" lvl="1" indent="-228600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dirty="0"/>
              <a:t>Durée : 1 mois entre 8h30/16h30</a:t>
            </a:r>
            <a:br>
              <a:rPr lang="fr-FR" dirty="0"/>
            </a:br>
            <a:endParaRPr lang="fr-FR" dirty="0"/>
          </a:p>
          <a:p>
            <a:pPr marL="228600" lvl="1" indent="-228600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endParaRPr lang="fr-FR" dirty="0"/>
          </a:p>
          <a:p>
            <a:pPr marL="228600" lvl="1" indent="-228600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endParaRPr lang="fr-FR" dirty="0"/>
          </a:p>
          <a:p>
            <a:pPr marL="0" lvl="1" indent="0">
              <a:buClr>
                <a:srgbClr val="00A3AD"/>
              </a:buClr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endParaRPr lang="fr-FR" sz="1600" dirty="0"/>
          </a:p>
          <a:p>
            <a:pPr marL="0" lvl="1" indent="0">
              <a:buClr>
                <a:srgbClr val="00A3AD"/>
              </a:buClr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sz="1600" dirty="0"/>
              <a:t>Légende</a:t>
            </a:r>
            <a:r>
              <a:rPr lang="fr-FR" dirty="0"/>
              <a:t> :  </a:t>
            </a:r>
          </a:p>
          <a:p>
            <a:pPr marL="1003300" lvl="3" indent="0">
              <a:buClr>
                <a:srgbClr val="00A3AD"/>
              </a:buClr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sz="1400" dirty="0"/>
              <a:t>Zone de travaux</a:t>
            </a:r>
          </a:p>
          <a:p>
            <a:pPr marL="1003300" lvl="3" indent="0">
              <a:buClr>
                <a:srgbClr val="00A3AD"/>
              </a:buClr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sz="1400" dirty="0"/>
              <a:t>Itinéraire de déviation</a:t>
            </a:r>
          </a:p>
        </p:txBody>
      </p:sp>
      <p:sp>
        <p:nvSpPr>
          <p:cNvPr id="109" name="Title 1"/>
          <p:cNvSpPr txBox="1"/>
          <p:nvPr/>
        </p:nvSpPr>
        <p:spPr>
          <a:xfrm>
            <a:off x="366719" y="768523"/>
            <a:ext cx="5203647" cy="1106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defTabSz="896111">
              <a:lnSpc>
                <a:spcPct val="90000"/>
              </a:lnSpc>
              <a:defRPr sz="2352">
                <a:solidFill>
                  <a:srgbClr val="00A3AD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lang="fr-FR" dirty="0"/>
              <a:t>Phase 1 : Rue Alexandre Boucher à partir de la rue de l’Église </a:t>
            </a:r>
          </a:p>
        </p:txBody>
      </p:sp>
      <p:pic>
        <p:nvPicPr>
          <p:cNvPr id="110" name="Image" descr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28328" y="5971631"/>
            <a:ext cx="1688805" cy="578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" descr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1" y="5743156"/>
            <a:ext cx="4055644" cy="57839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/>
          <p:cNvSpPr/>
          <p:nvPr/>
        </p:nvSpPr>
        <p:spPr>
          <a:xfrm>
            <a:off x="0" y="-99392"/>
            <a:ext cx="212127" cy="6858000"/>
          </a:xfrm>
          <a:prstGeom prst="rect">
            <a:avLst/>
          </a:prstGeom>
          <a:solidFill>
            <a:srgbClr val="00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D2BC"/>
              </a:solidFill>
            </a:endParaRP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8A3E4E6-C066-4B46-9C24-CDB946B71D68}"/>
              </a:ext>
            </a:extLst>
          </p:cNvPr>
          <p:cNvCxnSpPr>
            <a:cxnSpLocks/>
          </p:cNvCxnSpPr>
          <p:nvPr/>
        </p:nvCxnSpPr>
        <p:spPr>
          <a:xfrm flipH="1">
            <a:off x="767408" y="4293096"/>
            <a:ext cx="704293" cy="1"/>
          </a:xfrm>
          <a:prstGeom prst="line">
            <a:avLst/>
          </a:prstGeom>
          <a:noFill/>
          <a:ln w="114300" cap="flat">
            <a:solidFill>
              <a:srgbClr val="00AE9D">
                <a:alpha val="69804"/>
              </a:srgb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9993849A-7978-478C-839B-67D027F6213D}"/>
              </a:ext>
            </a:extLst>
          </p:cNvPr>
          <p:cNvCxnSpPr>
            <a:cxnSpLocks/>
          </p:cNvCxnSpPr>
          <p:nvPr/>
        </p:nvCxnSpPr>
        <p:spPr>
          <a:xfrm>
            <a:off x="970608" y="4594014"/>
            <a:ext cx="297892" cy="2649"/>
          </a:xfrm>
          <a:prstGeom prst="straightConnector1">
            <a:avLst/>
          </a:prstGeom>
          <a:noFill/>
          <a:ln w="38100" cap="flat">
            <a:solidFill>
              <a:srgbClr val="1D428A"/>
            </a:solidFill>
            <a:prstDash val="solid"/>
            <a:miter lim="800000"/>
            <a:tailEnd type="triangle" w="med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5" name="Image 14" descr="Une image contenant texte, signe, fermer&#10;&#10;Description générée automatiquement">
            <a:extLst>
              <a:ext uri="{FF2B5EF4-FFF2-40B4-BE49-F238E27FC236}">
                <a16:creationId xmlns:a16="http://schemas.microsoft.com/office/drawing/2014/main" id="{6799302F-DB2E-4CD7-81B6-AB759F41FE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1182">
            <a:off x="8648146" y="3029176"/>
            <a:ext cx="387369" cy="28776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D6254C2-42D5-4230-B340-3D6F423830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89762">
            <a:off x="6935114" y="3255216"/>
            <a:ext cx="884733" cy="199264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BC5673F7-598F-4C6B-AA95-BD61F83FCF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5723">
            <a:off x="9542545" y="3619519"/>
            <a:ext cx="481079" cy="357237"/>
          </a:xfrm>
          <a:prstGeom prst="rect">
            <a:avLst/>
          </a:prstGeom>
        </p:spPr>
      </p:pic>
      <p:pic>
        <p:nvPicPr>
          <p:cNvPr id="31" name="Image 30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9EBF9B6C-4654-4998-A2BF-1E13298D32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1182">
            <a:off x="8547981" y="2776683"/>
            <a:ext cx="335137" cy="283214"/>
          </a:xfrm>
          <a:prstGeom prst="rect">
            <a:avLst/>
          </a:prstGeom>
        </p:spPr>
      </p:pic>
      <p:pic>
        <p:nvPicPr>
          <p:cNvPr id="33" name="Image 3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9EBF9B6C-4654-4998-A2BF-1E13298D32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87627">
            <a:off x="7745070" y="2019717"/>
            <a:ext cx="335137" cy="271471"/>
          </a:xfrm>
          <a:prstGeom prst="rect">
            <a:avLst/>
          </a:prstGeom>
        </p:spPr>
      </p:pic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1F40EAF8-7766-4217-ADA0-57B4C6778EA3}"/>
              </a:ext>
            </a:extLst>
          </p:cNvPr>
          <p:cNvCxnSpPr>
            <a:cxnSpLocks/>
          </p:cNvCxnSpPr>
          <p:nvPr/>
        </p:nvCxnSpPr>
        <p:spPr>
          <a:xfrm>
            <a:off x="7626546" y="3205005"/>
            <a:ext cx="580674" cy="97333"/>
          </a:xfrm>
          <a:prstGeom prst="straightConnector1">
            <a:avLst/>
          </a:prstGeom>
          <a:noFill/>
          <a:ln w="57150" cap="flat">
            <a:solidFill>
              <a:srgbClr val="1D428A"/>
            </a:solidFill>
            <a:prstDash val="solid"/>
            <a:miter lim="800000"/>
            <a:tailEnd type="triangle" w="med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8" name="Image 37" descr="Une image contenant texte, signe, fermer&#10;&#10;Description générée automatiquement">
            <a:extLst>
              <a:ext uri="{FF2B5EF4-FFF2-40B4-BE49-F238E27FC236}">
                <a16:creationId xmlns:a16="http://schemas.microsoft.com/office/drawing/2014/main" id="{6799302F-DB2E-4CD7-81B6-AB759F41FE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26362">
            <a:off x="7645874" y="1730879"/>
            <a:ext cx="387369" cy="287760"/>
          </a:xfrm>
          <a:prstGeom prst="rect">
            <a:avLst/>
          </a:prstGeom>
        </p:spPr>
      </p:pic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1F40EAF8-7766-4217-ADA0-57B4C6778EA3}"/>
              </a:ext>
            </a:extLst>
          </p:cNvPr>
          <p:cNvCxnSpPr>
            <a:cxnSpLocks/>
          </p:cNvCxnSpPr>
          <p:nvPr/>
        </p:nvCxnSpPr>
        <p:spPr>
          <a:xfrm flipH="1">
            <a:off x="7228983" y="2058874"/>
            <a:ext cx="72050" cy="891957"/>
          </a:xfrm>
          <a:prstGeom prst="straightConnector1">
            <a:avLst/>
          </a:prstGeom>
          <a:noFill/>
          <a:ln w="57150" cap="flat">
            <a:solidFill>
              <a:srgbClr val="1D428A"/>
            </a:solidFill>
            <a:prstDash val="solid"/>
            <a:miter lim="800000"/>
            <a:tailEnd type="triangle" w="med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2" name="Image 41">
            <a:extLst>
              <a:ext uri="{FF2B5EF4-FFF2-40B4-BE49-F238E27FC236}">
                <a16:creationId xmlns:a16="http://schemas.microsoft.com/office/drawing/2014/main" id="{4E4F1533-031B-4648-A74F-D1C4918AE10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36663">
            <a:off x="7095164" y="1498338"/>
            <a:ext cx="884234" cy="184049"/>
          </a:xfrm>
          <a:prstGeom prst="rect">
            <a:avLst/>
          </a:prstGeom>
        </p:spPr>
      </p:pic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68B6CB15-A9B2-42ED-B299-16F33B04BBEB}"/>
              </a:ext>
            </a:extLst>
          </p:cNvPr>
          <p:cNvCxnSpPr>
            <a:cxnSpLocks/>
          </p:cNvCxnSpPr>
          <p:nvPr/>
        </p:nvCxnSpPr>
        <p:spPr>
          <a:xfrm flipV="1">
            <a:off x="10352357" y="3176311"/>
            <a:ext cx="468294" cy="140120"/>
          </a:xfrm>
          <a:prstGeom prst="straightConnector1">
            <a:avLst/>
          </a:prstGeom>
          <a:noFill/>
          <a:ln w="57150" cap="flat">
            <a:solidFill>
              <a:srgbClr val="1D428A"/>
            </a:solidFill>
            <a:prstDash val="solid"/>
            <a:miter lim="800000"/>
            <a:tailEnd type="triangle" w="med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0" name="Image 49">
            <a:extLst>
              <a:ext uri="{FF2B5EF4-FFF2-40B4-BE49-F238E27FC236}">
                <a16:creationId xmlns:a16="http://schemas.microsoft.com/office/drawing/2014/main" id="{4E4F1533-031B-4648-A74F-D1C4918AE10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1379">
            <a:off x="9959111" y="3398504"/>
            <a:ext cx="884234" cy="18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3862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905B948-EE9A-2C31-0DCE-E0ACFCD0B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655" y="277825"/>
            <a:ext cx="6120000" cy="5211089"/>
          </a:xfrm>
          <a:prstGeom prst="rect">
            <a:avLst/>
          </a:prstGeom>
        </p:spPr>
      </p:pic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6102071D-AEAB-4EC4-B425-9566B4F23AF2}"/>
              </a:ext>
            </a:extLst>
          </p:cNvPr>
          <p:cNvCxnSpPr>
            <a:cxnSpLocks/>
          </p:cNvCxnSpPr>
          <p:nvPr/>
        </p:nvCxnSpPr>
        <p:spPr>
          <a:xfrm>
            <a:off x="8595729" y="3351587"/>
            <a:ext cx="380591" cy="138941"/>
          </a:xfrm>
          <a:prstGeom prst="line">
            <a:avLst/>
          </a:prstGeom>
          <a:noFill/>
          <a:ln w="114300" cap="flat">
            <a:solidFill>
              <a:srgbClr val="00AE9D">
                <a:alpha val="69804"/>
              </a:srgb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Title 1"/>
          <p:cNvSpPr txBox="1">
            <a:spLocks noGrp="1"/>
          </p:cNvSpPr>
          <p:nvPr>
            <p:ph type="title"/>
          </p:nvPr>
        </p:nvSpPr>
        <p:spPr>
          <a:xfrm>
            <a:off x="603421" y="297484"/>
            <a:ext cx="10515601" cy="760754"/>
          </a:xfrm>
          <a:prstGeom prst="rect">
            <a:avLst/>
          </a:prstGeom>
        </p:spPr>
        <p:txBody>
          <a:bodyPr>
            <a:normAutofit/>
          </a:bodyPr>
          <a:lstStyle>
            <a:lvl1pPr defTabSz="859536">
              <a:defRPr sz="4136" b="1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lvl1pPr>
          </a:lstStyle>
          <a:p>
            <a:r>
              <a:rPr lang="fr-FR" dirty="0"/>
              <a:t>Plan de déviations</a:t>
            </a:r>
            <a:endParaRPr dirty="0"/>
          </a:p>
        </p:txBody>
      </p:sp>
      <p:sp>
        <p:nvSpPr>
          <p:cNvPr id="10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599631" y="1701848"/>
            <a:ext cx="11017502" cy="43876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lvl="1" indent="-228600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dirty="0"/>
              <a:t>Alternat manuel via hommes </a:t>
            </a:r>
            <a:r>
              <a:rPr lang="fr-FR" dirty="0" err="1"/>
              <a:t>traffic</a:t>
            </a:r>
            <a:r>
              <a:rPr lang="fr-FR" dirty="0"/>
              <a:t> </a:t>
            </a:r>
          </a:p>
          <a:p>
            <a:pPr marL="0" lvl="1" indent="0">
              <a:buClr>
                <a:srgbClr val="00A3AD"/>
              </a:buClr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dirty="0"/>
              <a:t>ou feu tricolore</a:t>
            </a:r>
          </a:p>
          <a:p>
            <a:pPr marL="228600" lvl="1" indent="-228600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dirty="0"/>
              <a:t>A partir de lundi 24 octobre 2022 durant </a:t>
            </a:r>
          </a:p>
          <a:p>
            <a:pPr marL="0" lvl="1" indent="0">
              <a:buClr>
                <a:srgbClr val="00A3AD"/>
              </a:buClr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dirty="0"/>
              <a:t>les vacances scolaires</a:t>
            </a:r>
          </a:p>
          <a:p>
            <a:pPr marL="228600" lvl="1" indent="-228600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dirty="0"/>
              <a:t>Durée : 1 semaine entre 8h30/16h30</a:t>
            </a:r>
            <a:br>
              <a:rPr lang="fr-FR" dirty="0"/>
            </a:br>
            <a:endParaRPr lang="fr-FR" dirty="0"/>
          </a:p>
          <a:p>
            <a:pPr marL="0" lvl="1" indent="0">
              <a:buClr>
                <a:srgbClr val="00A3AD"/>
              </a:buClr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sz="1600" dirty="0"/>
              <a:t>Légende</a:t>
            </a:r>
            <a:r>
              <a:rPr lang="fr-FR" dirty="0"/>
              <a:t> :  </a:t>
            </a:r>
          </a:p>
          <a:p>
            <a:pPr marL="1003300" lvl="3" indent="0">
              <a:buClr>
                <a:srgbClr val="00A3AD"/>
              </a:buClr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sz="1400" dirty="0"/>
              <a:t>Zone de travaux</a:t>
            </a:r>
          </a:p>
          <a:p>
            <a:pPr marL="1003300" lvl="3" indent="0">
              <a:buClr>
                <a:srgbClr val="00A3AD"/>
              </a:buClr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sz="1400" dirty="0"/>
              <a:t>Itinéraire de déviation</a:t>
            </a:r>
          </a:p>
        </p:txBody>
      </p:sp>
      <p:sp>
        <p:nvSpPr>
          <p:cNvPr id="109" name="Title 1"/>
          <p:cNvSpPr txBox="1"/>
          <p:nvPr/>
        </p:nvSpPr>
        <p:spPr>
          <a:xfrm>
            <a:off x="366719" y="768523"/>
            <a:ext cx="5203647" cy="1106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defTabSz="896111">
              <a:lnSpc>
                <a:spcPct val="90000"/>
              </a:lnSpc>
              <a:defRPr sz="2352">
                <a:solidFill>
                  <a:srgbClr val="00A3AD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lang="fr-FR" dirty="0"/>
              <a:t>Phase 2 : Rue Giffard comprise jusqu’à la rue de Coubron </a:t>
            </a:r>
          </a:p>
        </p:txBody>
      </p:sp>
      <p:pic>
        <p:nvPicPr>
          <p:cNvPr id="110" name="Image" descr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28328" y="5971631"/>
            <a:ext cx="1688805" cy="578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" descr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1" y="5743156"/>
            <a:ext cx="4055644" cy="57839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/>
          <p:cNvSpPr/>
          <p:nvPr/>
        </p:nvSpPr>
        <p:spPr>
          <a:xfrm>
            <a:off x="0" y="-99392"/>
            <a:ext cx="212127" cy="6858000"/>
          </a:xfrm>
          <a:prstGeom prst="rect">
            <a:avLst/>
          </a:prstGeom>
          <a:solidFill>
            <a:srgbClr val="00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D2BC"/>
              </a:solidFill>
            </a:endParaRP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8A3E4E6-C066-4B46-9C24-CDB946B71D68}"/>
              </a:ext>
            </a:extLst>
          </p:cNvPr>
          <p:cNvCxnSpPr>
            <a:cxnSpLocks/>
          </p:cNvCxnSpPr>
          <p:nvPr/>
        </p:nvCxnSpPr>
        <p:spPr>
          <a:xfrm flipH="1">
            <a:off x="767408" y="4293096"/>
            <a:ext cx="704293" cy="1"/>
          </a:xfrm>
          <a:prstGeom prst="line">
            <a:avLst/>
          </a:prstGeom>
          <a:noFill/>
          <a:ln w="114300" cap="flat">
            <a:solidFill>
              <a:srgbClr val="00AE9D">
                <a:alpha val="69804"/>
              </a:srgb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9993849A-7978-478C-839B-67D027F6213D}"/>
              </a:ext>
            </a:extLst>
          </p:cNvPr>
          <p:cNvCxnSpPr>
            <a:cxnSpLocks/>
          </p:cNvCxnSpPr>
          <p:nvPr/>
        </p:nvCxnSpPr>
        <p:spPr>
          <a:xfrm>
            <a:off x="970608" y="4594014"/>
            <a:ext cx="297892" cy="2649"/>
          </a:xfrm>
          <a:prstGeom prst="straightConnector1">
            <a:avLst/>
          </a:prstGeom>
          <a:noFill/>
          <a:ln w="38100" cap="flat">
            <a:solidFill>
              <a:srgbClr val="1D428A"/>
            </a:solidFill>
            <a:prstDash val="solid"/>
            <a:miter lim="800000"/>
            <a:tailEnd type="triangle" w="med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1" name="Image 30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9EBF9B6C-4654-4998-A2BF-1E13298D32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0428">
            <a:off x="8853163" y="3096726"/>
            <a:ext cx="335137" cy="283214"/>
          </a:xfrm>
          <a:prstGeom prst="rect">
            <a:avLst/>
          </a:prstGeom>
        </p:spPr>
      </p:pic>
      <p:pic>
        <p:nvPicPr>
          <p:cNvPr id="33" name="Image 3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9EBF9B6C-4654-4998-A2BF-1E13298D32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87627">
            <a:off x="8238985" y="3022678"/>
            <a:ext cx="335137" cy="271471"/>
          </a:xfrm>
          <a:prstGeom prst="rect">
            <a:avLst/>
          </a:prstGeom>
        </p:spPr>
      </p:pic>
      <p:pic>
        <p:nvPicPr>
          <p:cNvPr id="26" name="Picture 2" descr="Panneau de chantier KC1 - Circulation alternée">
            <a:extLst>
              <a:ext uri="{FF2B5EF4-FFF2-40B4-BE49-F238E27FC236}">
                <a16:creationId xmlns:a16="http://schemas.microsoft.com/office/drawing/2014/main" id="{4F2C1CA0-8D7B-F352-DE05-477068414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5" r="17676" b="19242"/>
          <a:stretch/>
        </p:blipFill>
        <p:spPr bwMode="auto">
          <a:xfrm rot="17420356">
            <a:off x="9162685" y="3096519"/>
            <a:ext cx="648000" cy="46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Panneau d'aide au trafic | Panneau de type K10 | Seton FR">
            <a:extLst>
              <a:ext uri="{FF2B5EF4-FFF2-40B4-BE49-F238E27FC236}">
                <a16:creationId xmlns:a16="http://schemas.microsoft.com/office/drawing/2014/main" id="{DFDC52C3-A75E-2403-89E5-F145B1652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3531">
            <a:off x="9388102" y="2539506"/>
            <a:ext cx="628445" cy="43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Panneau de chantier KC1 - Circulation alternée">
            <a:extLst>
              <a:ext uri="{FF2B5EF4-FFF2-40B4-BE49-F238E27FC236}">
                <a16:creationId xmlns:a16="http://schemas.microsoft.com/office/drawing/2014/main" id="{15EE51ED-346D-380E-F743-E38E6D2DE2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5" r="17676" b="19242"/>
          <a:stretch/>
        </p:blipFill>
        <p:spPr bwMode="auto">
          <a:xfrm rot="9908395">
            <a:off x="8458570" y="2249172"/>
            <a:ext cx="648000" cy="46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Panneau d'aide au trafic | Panneau de type K10 | Seton FR">
            <a:extLst>
              <a:ext uri="{FF2B5EF4-FFF2-40B4-BE49-F238E27FC236}">
                <a16:creationId xmlns:a16="http://schemas.microsoft.com/office/drawing/2014/main" id="{277309EA-8127-CCA0-E77E-C9C9BB350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51632">
            <a:off x="7829816" y="2404809"/>
            <a:ext cx="628445" cy="43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35470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905B948-EE9A-2C31-0DCE-E0ACFCD0B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655" y="277825"/>
            <a:ext cx="6120000" cy="5211089"/>
          </a:xfrm>
          <a:prstGeom prst="rect">
            <a:avLst/>
          </a:prstGeom>
        </p:spPr>
      </p:pic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6102071D-AEAB-4EC4-B425-9566B4F23AF2}"/>
              </a:ext>
            </a:extLst>
          </p:cNvPr>
          <p:cNvCxnSpPr>
            <a:cxnSpLocks/>
          </p:cNvCxnSpPr>
          <p:nvPr/>
        </p:nvCxnSpPr>
        <p:spPr>
          <a:xfrm flipV="1">
            <a:off x="9336360" y="3478735"/>
            <a:ext cx="591968" cy="166289"/>
          </a:xfrm>
          <a:prstGeom prst="line">
            <a:avLst/>
          </a:prstGeom>
          <a:noFill/>
          <a:ln w="114300" cap="flat">
            <a:solidFill>
              <a:srgbClr val="00AE9D">
                <a:alpha val="69804"/>
              </a:srgb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Title 1"/>
          <p:cNvSpPr txBox="1">
            <a:spLocks noGrp="1"/>
          </p:cNvSpPr>
          <p:nvPr>
            <p:ph type="title"/>
          </p:nvPr>
        </p:nvSpPr>
        <p:spPr>
          <a:xfrm>
            <a:off x="603421" y="297484"/>
            <a:ext cx="10515601" cy="760754"/>
          </a:xfrm>
          <a:prstGeom prst="rect">
            <a:avLst/>
          </a:prstGeom>
        </p:spPr>
        <p:txBody>
          <a:bodyPr>
            <a:normAutofit/>
          </a:bodyPr>
          <a:lstStyle>
            <a:lvl1pPr defTabSz="859536">
              <a:defRPr sz="4136" b="1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lvl1pPr>
          </a:lstStyle>
          <a:p>
            <a:r>
              <a:rPr lang="fr-FR" dirty="0"/>
              <a:t>Plan de déviations</a:t>
            </a:r>
            <a:endParaRPr dirty="0"/>
          </a:p>
        </p:txBody>
      </p:sp>
      <p:sp>
        <p:nvSpPr>
          <p:cNvPr id="10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06521" y="2041483"/>
            <a:ext cx="11017502" cy="43876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lvl="1" indent="-228600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dirty="0"/>
              <a:t>Alternat manuel via hommes </a:t>
            </a:r>
            <a:r>
              <a:rPr lang="fr-FR" dirty="0" err="1"/>
              <a:t>traffic</a:t>
            </a:r>
            <a:r>
              <a:rPr lang="fr-FR" dirty="0"/>
              <a:t> </a:t>
            </a:r>
          </a:p>
          <a:p>
            <a:pPr marL="0" lvl="1" indent="0">
              <a:buClr>
                <a:srgbClr val="00A3AD"/>
              </a:buClr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dirty="0"/>
              <a:t>ou feu tricolore</a:t>
            </a:r>
          </a:p>
          <a:p>
            <a:pPr marL="228600" lvl="1" indent="-228600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dirty="0"/>
              <a:t>A partir de lundi 31 octobre 2022  durant </a:t>
            </a:r>
          </a:p>
          <a:p>
            <a:pPr marL="0" lvl="1" indent="0">
              <a:buClr>
                <a:srgbClr val="00A3AD"/>
              </a:buClr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dirty="0"/>
              <a:t>les vacances scolaires</a:t>
            </a:r>
          </a:p>
          <a:p>
            <a:pPr marL="228600" lvl="1" indent="-228600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dirty="0"/>
              <a:t>Durée : 1 mois entre 8h30/16h30</a:t>
            </a:r>
            <a:br>
              <a:rPr lang="fr-FR" dirty="0"/>
            </a:br>
            <a:endParaRPr lang="fr-FR" dirty="0"/>
          </a:p>
          <a:p>
            <a:pPr marL="0" lvl="1" indent="0">
              <a:buClr>
                <a:srgbClr val="00A3AD"/>
              </a:buClr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sz="1600" dirty="0"/>
              <a:t>Légende</a:t>
            </a:r>
            <a:r>
              <a:rPr lang="fr-FR" dirty="0"/>
              <a:t> :  </a:t>
            </a:r>
          </a:p>
          <a:p>
            <a:pPr marL="1003300" lvl="3" indent="0">
              <a:buClr>
                <a:srgbClr val="00A3AD"/>
              </a:buClr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sz="1400" dirty="0"/>
              <a:t>Zone de travaux</a:t>
            </a:r>
          </a:p>
          <a:p>
            <a:pPr marL="1003300" lvl="3" indent="0">
              <a:buClr>
                <a:srgbClr val="00A3AD"/>
              </a:buClr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sz="1400" dirty="0"/>
              <a:t>Itinéraire de déviation</a:t>
            </a:r>
          </a:p>
        </p:txBody>
      </p:sp>
      <p:sp>
        <p:nvSpPr>
          <p:cNvPr id="109" name="Title 1"/>
          <p:cNvSpPr txBox="1"/>
          <p:nvPr/>
        </p:nvSpPr>
        <p:spPr>
          <a:xfrm>
            <a:off x="309008" y="928298"/>
            <a:ext cx="5203647" cy="1106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defTabSz="896111">
              <a:lnSpc>
                <a:spcPct val="90000"/>
              </a:lnSpc>
              <a:defRPr sz="2352">
                <a:solidFill>
                  <a:srgbClr val="00A3AD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lang="fr-FR" dirty="0"/>
              <a:t>Phase 3 : Rue de Montauban jusqu’à l’avenue du Maréchal de Lattre de Tassigny </a:t>
            </a:r>
          </a:p>
        </p:txBody>
      </p:sp>
      <p:pic>
        <p:nvPicPr>
          <p:cNvPr id="110" name="Image" descr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28328" y="5971631"/>
            <a:ext cx="1688805" cy="578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" descr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1" y="5743156"/>
            <a:ext cx="4055644" cy="57839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/>
          <p:cNvSpPr/>
          <p:nvPr/>
        </p:nvSpPr>
        <p:spPr>
          <a:xfrm>
            <a:off x="0" y="-99392"/>
            <a:ext cx="212127" cy="6858000"/>
          </a:xfrm>
          <a:prstGeom prst="rect">
            <a:avLst/>
          </a:prstGeom>
          <a:solidFill>
            <a:srgbClr val="00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D2BC"/>
              </a:solidFill>
            </a:endParaRP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8A3E4E6-C066-4B46-9C24-CDB946B71D68}"/>
              </a:ext>
            </a:extLst>
          </p:cNvPr>
          <p:cNvCxnSpPr>
            <a:cxnSpLocks/>
          </p:cNvCxnSpPr>
          <p:nvPr/>
        </p:nvCxnSpPr>
        <p:spPr>
          <a:xfrm flipH="1">
            <a:off x="767407" y="4653136"/>
            <a:ext cx="704293" cy="1"/>
          </a:xfrm>
          <a:prstGeom prst="line">
            <a:avLst/>
          </a:prstGeom>
          <a:noFill/>
          <a:ln w="114300" cap="flat">
            <a:solidFill>
              <a:srgbClr val="00AE9D">
                <a:alpha val="69804"/>
              </a:srgb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9993849A-7978-478C-839B-67D027F6213D}"/>
              </a:ext>
            </a:extLst>
          </p:cNvPr>
          <p:cNvCxnSpPr>
            <a:cxnSpLocks/>
          </p:cNvCxnSpPr>
          <p:nvPr/>
        </p:nvCxnSpPr>
        <p:spPr>
          <a:xfrm>
            <a:off x="970608" y="4931074"/>
            <a:ext cx="297892" cy="2649"/>
          </a:xfrm>
          <a:prstGeom prst="straightConnector1">
            <a:avLst/>
          </a:prstGeom>
          <a:noFill/>
          <a:ln w="38100" cap="flat">
            <a:solidFill>
              <a:srgbClr val="1D428A"/>
            </a:solidFill>
            <a:prstDash val="solid"/>
            <a:miter lim="800000"/>
            <a:tailEnd type="triangle" w="med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46DF18E4-CE55-44C8-EE35-6D3E95E10418}"/>
              </a:ext>
            </a:extLst>
          </p:cNvPr>
          <p:cNvCxnSpPr>
            <a:cxnSpLocks/>
          </p:cNvCxnSpPr>
          <p:nvPr/>
        </p:nvCxnSpPr>
        <p:spPr>
          <a:xfrm>
            <a:off x="9031744" y="3555747"/>
            <a:ext cx="397630" cy="61458"/>
          </a:xfrm>
          <a:prstGeom prst="line">
            <a:avLst/>
          </a:prstGeom>
          <a:noFill/>
          <a:ln w="114300" cap="flat">
            <a:solidFill>
              <a:srgbClr val="00AE9D">
                <a:alpha val="69804"/>
              </a:srgb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7" name="Image 26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48E5192-79F5-17BB-4C32-E386F5ED76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87627">
            <a:off x="8323600" y="3019665"/>
            <a:ext cx="335137" cy="271471"/>
          </a:xfrm>
          <a:prstGeom prst="rect">
            <a:avLst/>
          </a:prstGeom>
        </p:spPr>
      </p:pic>
      <p:pic>
        <p:nvPicPr>
          <p:cNvPr id="28" name="Picture 2" descr="Panneau de chantier KC1 - Circulation alternée">
            <a:extLst>
              <a:ext uri="{FF2B5EF4-FFF2-40B4-BE49-F238E27FC236}">
                <a16:creationId xmlns:a16="http://schemas.microsoft.com/office/drawing/2014/main" id="{78026CE4-BAA1-4469-1FED-EB2F444C82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5" r="17676" b="19242"/>
          <a:stretch/>
        </p:blipFill>
        <p:spPr bwMode="auto">
          <a:xfrm rot="17420356">
            <a:off x="9830941" y="3362560"/>
            <a:ext cx="648000" cy="46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Panneau d'aide au trafic | Panneau de type K10 | Seton FR">
            <a:extLst>
              <a:ext uri="{FF2B5EF4-FFF2-40B4-BE49-F238E27FC236}">
                <a16:creationId xmlns:a16="http://schemas.microsoft.com/office/drawing/2014/main" id="{1B91358F-5F4F-8268-27FE-13F3A607F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3531">
            <a:off x="9752326" y="2793221"/>
            <a:ext cx="628445" cy="43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Panneau de chantier KC1 - Circulation alternée">
            <a:extLst>
              <a:ext uri="{FF2B5EF4-FFF2-40B4-BE49-F238E27FC236}">
                <a16:creationId xmlns:a16="http://schemas.microsoft.com/office/drawing/2014/main" id="{1947E539-539C-93F6-2B99-CAFE790445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5" r="17676" b="19242"/>
          <a:stretch/>
        </p:blipFill>
        <p:spPr bwMode="auto">
          <a:xfrm rot="9046696">
            <a:off x="8849266" y="3054174"/>
            <a:ext cx="648000" cy="46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Panneau d'aide au trafic | Panneau de type K10 | Seton FR">
            <a:extLst>
              <a:ext uri="{FF2B5EF4-FFF2-40B4-BE49-F238E27FC236}">
                <a16:creationId xmlns:a16="http://schemas.microsoft.com/office/drawing/2014/main" id="{CF53B040-19AF-5B71-9477-2888F7D58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31076">
            <a:off x="8265287" y="3339328"/>
            <a:ext cx="628445" cy="43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41550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>
            <a:extLst>
              <a:ext uri="{FF2B5EF4-FFF2-40B4-BE49-F238E27FC236}">
                <a16:creationId xmlns:a16="http://schemas.microsoft.com/office/drawing/2014/main" id="{B28FA90A-A555-2E57-53D3-F8D376BE0F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53"/>
          <a:stretch/>
        </p:blipFill>
        <p:spPr>
          <a:xfrm>
            <a:off x="4926380" y="1058238"/>
            <a:ext cx="7200000" cy="5432638"/>
          </a:xfrm>
          <a:prstGeom prst="rect">
            <a:avLst/>
          </a:prstGeom>
        </p:spPr>
      </p:pic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6102071D-AEAB-4EC4-B425-9566B4F23AF2}"/>
              </a:ext>
            </a:extLst>
          </p:cNvPr>
          <p:cNvCxnSpPr>
            <a:cxnSpLocks/>
          </p:cNvCxnSpPr>
          <p:nvPr/>
        </p:nvCxnSpPr>
        <p:spPr>
          <a:xfrm flipH="1">
            <a:off x="7626546" y="5085184"/>
            <a:ext cx="480782" cy="182217"/>
          </a:xfrm>
          <a:prstGeom prst="line">
            <a:avLst/>
          </a:prstGeom>
          <a:noFill/>
          <a:ln w="114300" cap="flat">
            <a:solidFill>
              <a:srgbClr val="00AE9D">
                <a:alpha val="69804"/>
              </a:srgb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Title 1"/>
          <p:cNvSpPr txBox="1">
            <a:spLocks noGrp="1"/>
          </p:cNvSpPr>
          <p:nvPr>
            <p:ph type="title"/>
          </p:nvPr>
        </p:nvSpPr>
        <p:spPr>
          <a:xfrm>
            <a:off x="603421" y="297484"/>
            <a:ext cx="10515601" cy="760754"/>
          </a:xfrm>
          <a:prstGeom prst="rect">
            <a:avLst/>
          </a:prstGeom>
        </p:spPr>
        <p:txBody>
          <a:bodyPr>
            <a:normAutofit/>
          </a:bodyPr>
          <a:lstStyle>
            <a:lvl1pPr defTabSz="859536">
              <a:defRPr sz="4136" b="1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lvl1pPr>
          </a:lstStyle>
          <a:p>
            <a:r>
              <a:rPr lang="fr-FR" dirty="0"/>
              <a:t>Plan de déviations</a:t>
            </a:r>
            <a:endParaRPr dirty="0"/>
          </a:p>
        </p:txBody>
      </p:sp>
      <p:sp>
        <p:nvSpPr>
          <p:cNvPr id="10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549358" y="2286329"/>
            <a:ext cx="11017502" cy="43876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lvl="1" indent="-228600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dirty="0"/>
              <a:t>A partir de lundi 7 novembre</a:t>
            </a:r>
          </a:p>
          <a:p>
            <a:pPr marL="228600" lvl="1" indent="-228600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dirty="0"/>
              <a:t>Durée : 3 semaines entre 8h00/17h00</a:t>
            </a:r>
            <a:br>
              <a:rPr lang="fr-FR" dirty="0"/>
            </a:br>
            <a:endParaRPr lang="fr-FR" dirty="0"/>
          </a:p>
          <a:p>
            <a:pPr marL="0" lvl="1" indent="0">
              <a:buClr>
                <a:srgbClr val="00A3AD"/>
              </a:buClr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endParaRPr lang="fr-FR" sz="1600" dirty="0"/>
          </a:p>
          <a:p>
            <a:pPr marL="0" lvl="1" indent="0">
              <a:buClr>
                <a:srgbClr val="00A3AD"/>
              </a:buClr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sz="1600" dirty="0"/>
              <a:t>Légende</a:t>
            </a:r>
            <a:r>
              <a:rPr lang="fr-FR" dirty="0"/>
              <a:t> :  </a:t>
            </a:r>
          </a:p>
          <a:p>
            <a:pPr marL="1003300" lvl="3" indent="0">
              <a:buClr>
                <a:srgbClr val="00A3AD"/>
              </a:buClr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sz="1400" dirty="0"/>
              <a:t>Zone de travaux</a:t>
            </a:r>
          </a:p>
          <a:p>
            <a:pPr marL="1003300" lvl="3" indent="0">
              <a:buClr>
                <a:srgbClr val="00A3AD"/>
              </a:buClr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sz="1400" dirty="0"/>
              <a:t>Itinéraire de déviation</a:t>
            </a:r>
          </a:p>
        </p:txBody>
      </p:sp>
      <p:sp>
        <p:nvSpPr>
          <p:cNvPr id="109" name="Title 1"/>
          <p:cNvSpPr txBox="1"/>
          <p:nvPr/>
        </p:nvSpPr>
        <p:spPr>
          <a:xfrm>
            <a:off x="368422" y="1097321"/>
            <a:ext cx="4485909" cy="1106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 fontScale="92500" lnSpcReduction="20000"/>
          </a:bodyPr>
          <a:lstStyle>
            <a:lvl1pPr defTabSz="896111">
              <a:lnSpc>
                <a:spcPct val="90000"/>
              </a:lnSpc>
              <a:defRPr sz="2352">
                <a:solidFill>
                  <a:srgbClr val="00A3AD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lang="fr-FR" dirty="0"/>
              <a:t>Phase 4 : Rue de Montauban de jusqu’à l’avenue du Maréchal de Lattre de Tassigny jusqu’au chemin de la tour</a:t>
            </a:r>
          </a:p>
          <a:p>
            <a:endParaRPr lang="fr-FR" dirty="0"/>
          </a:p>
        </p:txBody>
      </p:sp>
      <p:pic>
        <p:nvPicPr>
          <p:cNvPr id="110" name="Image" descr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28328" y="5971631"/>
            <a:ext cx="1688805" cy="578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" descr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1" y="5743156"/>
            <a:ext cx="4055644" cy="57839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/>
          <p:cNvSpPr/>
          <p:nvPr/>
        </p:nvSpPr>
        <p:spPr>
          <a:xfrm>
            <a:off x="0" y="-99392"/>
            <a:ext cx="212127" cy="6858000"/>
          </a:xfrm>
          <a:prstGeom prst="rect">
            <a:avLst/>
          </a:prstGeom>
          <a:solidFill>
            <a:srgbClr val="00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D2BC"/>
              </a:solidFill>
            </a:endParaRP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8A3E4E6-C066-4B46-9C24-CDB946B71D68}"/>
              </a:ext>
            </a:extLst>
          </p:cNvPr>
          <p:cNvCxnSpPr>
            <a:cxnSpLocks/>
          </p:cNvCxnSpPr>
          <p:nvPr/>
        </p:nvCxnSpPr>
        <p:spPr>
          <a:xfrm flipH="1">
            <a:off x="625140" y="4194082"/>
            <a:ext cx="704293" cy="1"/>
          </a:xfrm>
          <a:prstGeom prst="line">
            <a:avLst/>
          </a:prstGeom>
          <a:noFill/>
          <a:ln w="114300" cap="flat">
            <a:solidFill>
              <a:srgbClr val="00AE9D">
                <a:alpha val="69804"/>
              </a:srgb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9993849A-7978-478C-839B-67D027F6213D}"/>
              </a:ext>
            </a:extLst>
          </p:cNvPr>
          <p:cNvCxnSpPr>
            <a:cxnSpLocks/>
          </p:cNvCxnSpPr>
          <p:nvPr/>
        </p:nvCxnSpPr>
        <p:spPr>
          <a:xfrm>
            <a:off x="828340" y="4495000"/>
            <a:ext cx="297892" cy="2649"/>
          </a:xfrm>
          <a:prstGeom prst="straightConnector1">
            <a:avLst/>
          </a:prstGeom>
          <a:noFill/>
          <a:ln w="38100" cap="flat">
            <a:solidFill>
              <a:srgbClr val="1D428A"/>
            </a:solidFill>
            <a:prstDash val="solid"/>
            <a:miter lim="800000"/>
            <a:tailEnd type="triangle" w="med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5" name="Image 14" descr="Une image contenant texte, signe, fermer&#10;&#10;Description générée automatiquement">
            <a:extLst>
              <a:ext uri="{FF2B5EF4-FFF2-40B4-BE49-F238E27FC236}">
                <a16:creationId xmlns:a16="http://schemas.microsoft.com/office/drawing/2014/main" id="{6799302F-DB2E-4CD7-81B6-AB759F41FE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55155">
            <a:off x="8013536" y="4712586"/>
            <a:ext cx="387369" cy="28776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D6254C2-42D5-4230-B340-3D6F423830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4430">
            <a:off x="7891318" y="2470589"/>
            <a:ext cx="884733" cy="199264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BC5673F7-598F-4C6B-AA95-BD61F83FCF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97003">
            <a:off x="8486265" y="4476302"/>
            <a:ext cx="481079" cy="357237"/>
          </a:xfrm>
          <a:prstGeom prst="rect">
            <a:avLst/>
          </a:prstGeom>
        </p:spPr>
      </p:pic>
      <p:pic>
        <p:nvPicPr>
          <p:cNvPr id="31" name="Image 30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9EBF9B6C-4654-4998-A2BF-1E13298D32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55155">
            <a:off x="7776290" y="4791983"/>
            <a:ext cx="335137" cy="283214"/>
          </a:xfrm>
          <a:prstGeom prst="rect">
            <a:avLst/>
          </a:prstGeom>
        </p:spPr>
      </p:pic>
      <p:pic>
        <p:nvPicPr>
          <p:cNvPr id="33" name="Image 3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9EBF9B6C-4654-4998-A2BF-1E13298D32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04894">
            <a:off x="7460254" y="5337204"/>
            <a:ext cx="335137" cy="271471"/>
          </a:xfrm>
          <a:prstGeom prst="rect">
            <a:avLst/>
          </a:prstGeom>
        </p:spPr>
      </p:pic>
      <p:pic>
        <p:nvPicPr>
          <p:cNvPr id="38" name="Image 37" descr="Une image contenant texte, signe, fermer&#10;&#10;Description générée automatiquement">
            <a:extLst>
              <a:ext uri="{FF2B5EF4-FFF2-40B4-BE49-F238E27FC236}">
                <a16:creationId xmlns:a16="http://schemas.microsoft.com/office/drawing/2014/main" id="{6799302F-DB2E-4CD7-81B6-AB759F41FE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43629">
            <a:off x="7123446" y="5370493"/>
            <a:ext cx="387369" cy="287760"/>
          </a:xfrm>
          <a:prstGeom prst="rect">
            <a:avLst/>
          </a:prstGeom>
        </p:spPr>
      </p:pic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1F40EAF8-7766-4217-ADA0-57B4C6778EA3}"/>
              </a:ext>
            </a:extLst>
          </p:cNvPr>
          <p:cNvCxnSpPr>
            <a:cxnSpLocks/>
          </p:cNvCxnSpPr>
          <p:nvPr/>
        </p:nvCxnSpPr>
        <p:spPr>
          <a:xfrm flipH="1">
            <a:off x="7882170" y="2707753"/>
            <a:ext cx="569108" cy="115424"/>
          </a:xfrm>
          <a:prstGeom prst="straightConnector1">
            <a:avLst/>
          </a:prstGeom>
          <a:noFill/>
          <a:ln w="57150" cap="flat">
            <a:solidFill>
              <a:srgbClr val="1D428A"/>
            </a:solidFill>
            <a:prstDash val="solid"/>
            <a:miter lim="800000"/>
            <a:tailEnd type="triangle" w="med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68B6CB15-A9B2-42ED-B299-16F33B04BBEB}"/>
              </a:ext>
            </a:extLst>
          </p:cNvPr>
          <p:cNvCxnSpPr>
            <a:cxnSpLocks/>
          </p:cNvCxnSpPr>
          <p:nvPr/>
        </p:nvCxnSpPr>
        <p:spPr>
          <a:xfrm flipH="1" flipV="1">
            <a:off x="8616280" y="3205005"/>
            <a:ext cx="190952" cy="587166"/>
          </a:xfrm>
          <a:prstGeom prst="straightConnector1">
            <a:avLst/>
          </a:prstGeom>
          <a:noFill/>
          <a:ln w="57150" cap="flat">
            <a:solidFill>
              <a:srgbClr val="1D428A"/>
            </a:solidFill>
            <a:prstDash val="solid"/>
            <a:miter lim="800000"/>
            <a:tailEnd type="triangle" w="med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0" name="Image 49">
            <a:extLst>
              <a:ext uri="{FF2B5EF4-FFF2-40B4-BE49-F238E27FC236}">
                <a16:creationId xmlns:a16="http://schemas.microsoft.com/office/drawing/2014/main" id="{4E4F1533-031B-4648-A74F-D1C4918AE10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31842">
            <a:off x="8579963" y="4473869"/>
            <a:ext cx="884234" cy="18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6941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905B948-EE9A-2C31-0DCE-E0ACFCD0B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655" y="277825"/>
            <a:ext cx="6120000" cy="5211089"/>
          </a:xfrm>
          <a:prstGeom prst="rect">
            <a:avLst/>
          </a:prstGeom>
        </p:spPr>
      </p:pic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6102071D-AEAB-4EC4-B425-9566B4F23AF2}"/>
              </a:ext>
            </a:extLst>
          </p:cNvPr>
          <p:cNvCxnSpPr>
            <a:cxnSpLocks/>
          </p:cNvCxnSpPr>
          <p:nvPr/>
        </p:nvCxnSpPr>
        <p:spPr>
          <a:xfrm flipH="1" flipV="1">
            <a:off x="8026686" y="1483180"/>
            <a:ext cx="591118" cy="1846428"/>
          </a:xfrm>
          <a:prstGeom prst="line">
            <a:avLst/>
          </a:prstGeom>
          <a:noFill/>
          <a:ln w="114300" cap="flat">
            <a:solidFill>
              <a:srgbClr val="00AE9D">
                <a:alpha val="69804"/>
              </a:srgb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Title 1"/>
          <p:cNvSpPr txBox="1">
            <a:spLocks noGrp="1"/>
          </p:cNvSpPr>
          <p:nvPr>
            <p:ph type="title"/>
          </p:nvPr>
        </p:nvSpPr>
        <p:spPr>
          <a:xfrm>
            <a:off x="603421" y="297484"/>
            <a:ext cx="10515601" cy="760754"/>
          </a:xfrm>
          <a:prstGeom prst="rect">
            <a:avLst/>
          </a:prstGeom>
        </p:spPr>
        <p:txBody>
          <a:bodyPr>
            <a:normAutofit/>
          </a:bodyPr>
          <a:lstStyle>
            <a:lvl1pPr defTabSz="859536">
              <a:defRPr sz="4136" b="1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lvl1pPr>
          </a:lstStyle>
          <a:p>
            <a:r>
              <a:rPr lang="fr-FR" dirty="0"/>
              <a:t>Plan de déviations</a:t>
            </a:r>
            <a:endParaRPr dirty="0"/>
          </a:p>
        </p:txBody>
      </p:sp>
      <p:sp>
        <p:nvSpPr>
          <p:cNvPr id="10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599631" y="1701848"/>
            <a:ext cx="11017502" cy="43876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lvl="1" indent="-228600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dirty="0"/>
              <a:t>A partir de lundi </a:t>
            </a:r>
            <a:r>
              <a:rPr lang="fr-FR" sz="1800" dirty="0"/>
              <a:t>28 novembre </a:t>
            </a:r>
            <a:r>
              <a:rPr lang="fr-FR" dirty="0"/>
              <a:t>2022</a:t>
            </a:r>
          </a:p>
          <a:p>
            <a:pPr marL="228600" lvl="1" indent="-228600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dirty="0"/>
              <a:t>Déviation des piétons sous trottoir côté </a:t>
            </a:r>
          </a:p>
          <a:p>
            <a:pPr marL="0" lvl="1" indent="0">
              <a:buClr>
                <a:srgbClr val="00A3AD"/>
              </a:buClr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dirty="0"/>
              <a:t>pair</a:t>
            </a:r>
          </a:p>
          <a:p>
            <a:pPr marL="228600" lvl="1" indent="-228600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dirty="0"/>
              <a:t>Durée : 3 semaines entre 8h00/17h00</a:t>
            </a:r>
            <a:br>
              <a:rPr lang="fr-FR" dirty="0"/>
            </a:br>
            <a:endParaRPr lang="fr-FR" dirty="0"/>
          </a:p>
          <a:p>
            <a:pPr marL="228600" lvl="1" indent="-228600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endParaRPr lang="fr-FR" dirty="0"/>
          </a:p>
          <a:p>
            <a:pPr marL="228600" lvl="1" indent="-228600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endParaRPr lang="fr-FR" dirty="0"/>
          </a:p>
          <a:p>
            <a:pPr marL="0" lvl="1" indent="0">
              <a:buClr>
                <a:srgbClr val="00A3AD"/>
              </a:buClr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endParaRPr lang="fr-FR" sz="1600" dirty="0"/>
          </a:p>
          <a:p>
            <a:pPr marL="0" lvl="1" indent="0">
              <a:buClr>
                <a:srgbClr val="00A3AD"/>
              </a:buClr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sz="1600" dirty="0"/>
              <a:t>Légende</a:t>
            </a:r>
            <a:r>
              <a:rPr lang="fr-FR" dirty="0"/>
              <a:t> :  </a:t>
            </a:r>
          </a:p>
          <a:p>
            <a:pPr marL="1003300" lvl="3" indent="0">
              <a:buClr>
                <a:srgbClr val="00A3AD"/>
              </a:buClr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sz="1400" dirty="0"/>
              <a:t>Zone de travaux</a:t>
            </a:r>
          </a:p>
        </p:txBody>
      </p:sp>
      <p:sp>
        <p:nvSpPr>
          <p:cNvPr id="109" name="Title 1"/>
          <p:cNvSpPr txBox="1"/>
          <p:nvPr/>
        </p:nvSpPr>
        <p:spPr>
          <a:xfrm>
            <a:off x="407368" y="768523"/>
            <a:ext cx="5203647" cy="1106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defTabSz="896111">
              <a:lnSpc>
                <a:spcPct val="90000"/>
              </a:lnSpc>
              <a:defRPr sz="2352">
                <a:solidFill>
                  <a:srgbClr val="00A3AD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lang="fr-FR" dirty="0"/>
              <a:t>Phase 5 : Rue Alexandre Boucher réseau sous trottoir</a:t>
            </a:r>
          </a:p>
        </p:txBody>
      </p:sp>
      <p:pic>
        <p:nvPicPr>
          <p:cNvPr id="110" name="Image" descr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28328" y="5971631"/>
            <a:ext cx="1688805" cy="578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" descr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1" y="5743156"/>
            <a:ext cx="4055644" cy="57839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/>
          <p:cNvSpPr/>
          <p:nvPr/>
        </p:nvSpPr>
        <p:spPr>
          <a:xfrm>
            <a:off x="0" y="-99392"/>
            <a:ext cx="212127" cy="6858000"/>
          </a:xfrm>
          <a:prstGeom prst="rect">
            <a:avLst/>
          </a:prstGeom>
          <a:solidFill>
            <a:srgbClr val="00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D2BC"/>
              </a:solidFill>
            </a:endParaRP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8A3E4E6-C066-4B46-9C24-CDB946B71D68}"/>
              </a:ext>
            </a:extLst>
          </p:cNvPr>
          <p:cNvCxnSpPr>
            <a:cxnSpLocks/>
          </p:cNvCxnSpPr>
          <p:nvPr/>
        </p:nvCxnSpPr>
        <p:spPr>
          <a:xfrm flipH="1">
            <a:off x="767408" y="4293096"/>
            <a:ext cx="704293" cy="1"/>
          </a:xfrm>
          <a:prstGeom prst="line">
            <a:avLst/>
          </a:prstGeom>
          <a:noFill/>
          <a:ln w="114300" cap="flat">
            <a:solidFill>
              <a:srgbClr val="00AE9D">
                <a:alpha val="69804"/>
              </a:srgb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69725571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e"/>
          <p:cNvGrpSpPr/>
          <p:nvPr/>
        </p:nvGrpSpPr>
        <p:grpSpPr>
          <a:xfrm>
            <a:off x="603421" y="2812173"/>
            <a:ext cx="8048995" cy="1233654"/>
            <a:chOff x="0" y="0"/>
            <a:chExt cx="8048994" cy="1233653"/>
          </a:xfrm>
        </p:grpSpPr>
        <p:sp>
          <p:nvSpPr>
            <p:cNvPr id="100" name="Title 1"/>
            <p:cNvSpPr txBox="1"/>
            <p:nvPr/>
          </p:nvSpPr>
          <p:spPr>
            <a:xfrm>
              <a:off x="0" y="382325"/>
              <a:ext cx="8048995" cy="851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b">
              <a:normAutofit fontScale="70000" lnSpcReduction="20000"/>
            </a:bodyPr>
            <a:lstStyle>
              <a:lvl1pPr defTabSz="914400">
                <a:lnSpc>
                  <a:spcPct val="90000"/>
                </a:lnSpc>
                <a:defRPr sz="4400" b="1" spc="1056">
                  <a:solidFill>
                    <a:srgbClr val="1D428A"/>
                  </a:solidFill>
                  <a:latin typeface="Futura PT Book"/>
                  <a:ea typeface="Futura PT Book"/>
                  <a:cs typeface="Futura PT Book"/>
                  <a:sym typeface="Futura PT Book"/>
                </a:defRPr>
              </a:lvl1pPr>
            </a:lstStyle>
            <a:p>
              <a:r>
                <a:rPr lang="fr-FR" dirty="0"/>
                <a:t>PRESENTATION SUCCINCTE DES TRAVAUX ENVISAGES</a:t>
              </a:r>
              <a:endParaRPr dirty="0"/>
            </a:p>
          </p:txBody>
        </p:sp>
        <p:sp>
          <p:nvSpPr>
            <p:cNvPr id="101" name="Title 1"/>
            <p:cNvSpPr txBox="1"/>
            <p:nvPr/>
          </p:nvSpPr>
          <p:spPr>
            <a:xfrm>
              <a:off x="0" y="0"/>
              <a:ext cx="6922693" cy="6111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rmAutofit/>
            </a:bodyPr>
            <a:lstStyle>
              <a:lvl1pPr defTabSz="914400">
                <a:lnSpc>
                  <a:spcPct val="90000"/>
                </a:lnSpc>
                <a:defRPr b="1" spc="431">
                  <a:solidFill>
                    <a:srgbClr val="00AE9D"/>
                  </a:solidFill>
                  <a:latin typeface="Futura PT Book"/>
                  <a:ea typeface="Futura PT Book"/>
                  <a:cs typeface="Futura PT Book"/>
                  <a:sym typeface="Futura PT Book"/>
                </a:defRPr>
              </a:lvl1pPr>
            </a:lstStyle>
            <a:p>
              <a:r>
                <a:t>PARTIE 1</a:t>
              </a:r>
            </a:p>
          </p:txBody>
        </p:sp>
      </p:grpSp>
      <p:pic>
        <p:nvPicPr>
          <p:cNvPr id="104" name="Image" descr="Image"/>
          <p:cNvPicPr>
            <a:picLocks noChangeAspect="1"/>
          </p:cNvPicPr>
          <p:nvPr/>
        </p:nvPicPr>
        <p:blipFill>
          <a:blip r:embed="rId2"/>
          <a:srcRect l="74746" r="232"/>
          <a:stretch>
            <a:fillRect/>
          </a:stretch>
        </p:blipFill>
        <p:spPr>
          <a:xfrm>
            <a:off x="9928328" y="5794103"/>
            <a:ext cx="1688805" cy="578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21" y="5743156"/>
            <a:ext cx="4055644" cy="57839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/>
          <p:cNvSpPr/>
          <p:nvPr/>
        </p:nvSpPr>
        <p:spPr>
          <a:xfrm>
            <a:off x="-2063" y="0"/>
            <a:ext cx="212127" cy="6858000"/>
          </a:xfrm>
          <a:prstGeom prst="rect">
            <a:avLst/>
          </a:prstGeom>
          <a:solidFill>
            <a:srgbClr val="00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D2BC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788F4D3-93E1-4A7A-97C3-EDEC7EAE2D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500546"/>
            <a:ext cx="2232248" cy="127789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"/>
          <p:cNvSpPr txBox="1">
            <a:spLocks noGrp="1"/>
          </p:cNvSpPr>
          <p:nvPr>
            <p:ph type="title"/>
          </p:nvPr>
        </p:nvSpPr>
        <p:spPr>
          <a:xfrm>
            <a:off x="603421" y="297484"/>
            <a:ext cx="10515601" cy="760754"/>
          </a:xfrm>
          <a:prstGeom prst="rect">
            <a:avLst/>
          </a:prstGeom>
        </p:spPr>
        <p:txBody>
          <a:bodyPr>
            <a:normAutofit/>
          </a:bodyPr>
          <a:lstStyle>
            <a:lvl1pPr defTabSz="859536">
              <a:defRPr sz="4136" b="1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lvl1pPr>
          </a:lstStyle>
          <a:p>
            <a:r>
              <a:rPr lang="fr-FR" dirty="0"/>
              <a:t>Points divers</a:t>
            </a:r>
            <a:endParaRPr dirty="0"/>
          </a:p>
        </p:txBody>
      </p:sp>
      <p:sp>
        <p:nvSpPr>
          <p:cNvPr id="10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548530" y="1582994"/>
            <a:ext cx="11452125" cy="434324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lvl="1" indent="-228600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dirty="0"/>
              <a:t>Installation de chantier et c</a:t>
            </a:r>
            <a:r>
              <a:rPr lang="fr-FR" sz="1800" dirty="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rPr>
              <a:t>antonnement de chantier sur site</a:t>
            </a:r>
          </a:p>
          <a:p>
            <a:pPr marL="228600" lvl="1" indent="-228600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sz="1800" dirty="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rPr>
              <a:t>Travaux en route barrée avec conservation des accès riverains de part et d’autre de la zone de travaux, en dehors des horaires de chantier </a:t>
            </a:r>
          </a:p>
          <a:p>
            <a:pPr marL="228600" lvl="1" indent="-228600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dirty="0"/>
              <a:t>Horaires de chantier (8h30 – 16h30) pour permettre l’accès aux résidences et aux sorties d’école</a:t>
            </a:r>
          </a:p>
          <a:p>
            <a:pPr marL="228600" lvl="1" indent="-228600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sz="1800" dirty="0">
                <a:solidFill>
                  <a:srgbClr val="1D428A"/>
                </a:solidFill>
                <a:latin typeface="Futura PT Book"/>
              </a:rPr>
              <a:t>Communication auprès des riverains par GPGE via lettre d’information</a:t>
            </a:r>
          </a:p>
          <a:p>
            <a:pPr marL="228600" lvl="1" indent="-228600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dirty="0"/>
              <a:t>Réfection de voirie sur la largeur de tranchée à charge GPGE</a:t>
            </a:r>
          </a:p>
          <a:p>
            <a:pPr marL="228600" lvl="1" indent="-228600" hangingPunct="1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sz="1800" dirty="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rPr>
              <a:t>Structure de voirie :				Structure de trottoir :</a:t>
            </a:r>
          </a:p>
          <a:p>
            <a:pPr marL="510539" lvl="2" indent="0">
              <a:buClr>
                <a:srgbClr val="00A3AD"/>
              </a:buClr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sz="1800" dirty="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Wingdings 3" panose="05040102010807070707" pitchFamily="18" charset="2"/>
              </a:rPr>
              <a:t> </a:t>
            </a:r>
            <a:r>
              <a:rPr lang="fr-FR" sz="1800" dirty="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rPr>
              <a:t>8 cm enrobé BB 0/6				 </a:t>
            </a:r>
            <a:r>
              <a:rPr lang="fr-FR" sz="1800" dirty="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Wingdings 3" panose="05040102010807070707" pitchFamily="18" charset="2"/>
              </a:rPr>
              <a:t> </a:t>
            </a:r>
            <a:r>
              <a:rPr lang="fr-FR" sz="1800" dirty="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rPr>
              <a:t>5 cm enrobé BB 0/6</a:t>
            </a:r>
          </a:p>
          <a:p>
            <a:pPr marL="510539" lvl="2" indent="0">
              <a:buClr>
                <a:srgbClr val="00A3AD"/>
              </a:buClr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sz="1800" dirty="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Wingdings 3" panose="05040102010807070707" pitchFamily="18" charset="2"/>
              </a:rPr>
              <a:t> </a:t>
            </a:r>
            <a:r>
              <a:rPr lang="fr-FR" sz="1800" dirty="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rPr>
              <a:t>35 cm grave ciment				</a:t>
            </a:r>
            <a:r>
              <a:rPr lang="fr-FR" sz="1800" dirty="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Wingdings 3" panose="05040102010807070707" pitchFamily="18" charset="2"/>
              </a:rPr>
              <a:t>  1</a:t>
            </a:r>
            <a:r>
              <a:rPr lang="fr-FR" sz="1800" dirty="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rPr>
              <a:t>5 cm grave ciment	</a:t>
            </a:r>
            <a:endParaRPr lang="fr-FR" dirty="0"/>
          </a:p>
          <a:p>
            <a:pPr marL="228600" lvl="1" indent="-228600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endParaRPr lang="fr-FR" dirty="0"/>
          </a:p>
        </p:txBody>
      </p:sp>
      <p:sp>
        <p:nvSpPr>
          <p:cNvPr id="109" name="Title 1"/>
          <p:cNvSpPr txBox="1"/>
          <p:nvPr/>
        </p:nvSpPr>
        <p:spPr>
          <a:xfrm>
            <a:off x="603421" y="974210"/>
            <a:ext cx="10424160" cy="844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defTabSz="896111">
              <a:lnSpc>
                <a:spcPct val="90000"/>
              </a:lnSpc>
              <a:defRPr sz="2352">
                <a:solidFill>
                  <a:srgbClr val="00A3AD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lang="fr-FR" dirty="0"/>
              <a:t>Rue Alexandre Boucher et rue de Montauban</a:t>
            </a:r>
          </a:p>
        </p:txBody>
      </p:sp>
      <p:pic>
        <p:nvPicPr>
          <p:cNvPr id="110" name="Image" descr="Image"/>
          <p:cNvPicPr>
            <a:picLocks noChangeAspect="1"/>
          </p:cNvPicPr>
          <p:nvPr/>
        </p:nvPicPr>
        <p:blipFill>
          <a:blip r:embed="rId2"/>
          <a:srcRect l="74746" r="232"/>
          <a:stretch>
            <a:fillRect/>
          </a:stretch>
        </p:blipFill>
        <p:spPr>
          <a:xfrm>
            <a:off x="9928328" y="5794103"/>
            <a:ext cx="1688805" cy="578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21" y="5743156"/>
            <a:ext cx="4055644" cy="57839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/>
          <p:cNvSpPr/>
          <p:nvPr/>
        </p:nvSpPr>
        <p:spPr>
          <a:xfrm>
            <a:off x="-2063" y="0"/>
            <a:ext cx="212127" cy="6858000"/>
          </a:xfrm>
          <a:prstGeom prst="rect">
            <a:avLst/>
          </a:prstGeom>
          <a:solidFill>
            <a:srgbClr val="00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D2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50561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1"/>
          <p:cNvSpPr txBox="1"/>
          <p:nvPr/>
        </p:nvSpPr>
        <p:spPr>
          <a:xfrm>
            <a:off x="603421" y="2393091"/>
            <a:ext cx="6922694" cy="2071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defTabSz="914400">
              <a:lnSpc>
                <a:spcPct val="90000"/>
              </a:lnSpc>
              <a:defRPr sz="4200" b="1" spc="1008">
                <a:solidFill>
                  <a:srgbClr val="2F5597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lvl1pPr>
          </a:lstStyle>
          <a:p>
            <a:r>
              <a:t>MERCI</a:t>
            </a:r>
          </a:p>
        </p:txBody>
      </p:sp>
      <p:pic>
        <p:nvPicPr>
          <p:cNvPr id="128" name="Image" descr="Image"/>
          <p:cNvPicPr>
            <a:picLocks noChangeAspect="1"/>
          </p:cNvPicPr>
          <p:nvPr/>
        </p:nvPicPr>
        <p:blipFill>
          <a:blip r:embed="rId2"/>
          <a:srcRect l="74746" r="232"/>
          <a:stretch>
            <a:fillRect/>
          </a:stretch>
        </p:blipFill>
        <p:spPr>
          <a:xfrm>
            <a:off x="9928328" y="5794103"/>
            <a:ext cx="1688805" cy="578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21" y="5743156"/>
            <a:ext cx="4055644" cy="57839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AC9D7E2-550B-47C0-A80A-9E27461E25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500546"/>
            <a:ext cx="2232248" cy="127789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"/>
          <p:cNvSpPr txBox="1">
            <a:spLocks noGrp="1"/>
          </p:cNvSpPr>
          <p:nvPr>
            <p:ph type="title"/>
          </p:nvPr>
        </p:nvSpPr>
        <p:spPr>
          <a:xfrm>
            <a:off x="603421" y="297484"/>
            <a:ext cx="10515601" cy="760754"/>
          </a:xfrm>
          <a:prstGeom prst="rect">
            <a:avLst/>
          </a:prstGeom>
        </p:spPr>
        <p:txBody>
          <a:bodyPr>
            <a:normAutofit/>
          </a:bodyPr>
          <a:lstStyle>
            <a:lvl1pPr defTabSz="859536">
              <a:defRPr sz="4136" b="1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lvl1pPr>
          </a:lstStyle>
          <a:p>
            <a:r>
              <a:rPr lang="fr-FR" dirty="0"/>
              <a:t>Contraintes du site</a:t>
            </a:r>
            <a:endParaRPr dirty="0"/>
          </a:p>
        </p:txBody>
      </p:sp>
      <p:sp>
        <p:nvSpPr>
          <p:cNvPr id="109" name="Title 1"/>
          <p:cNvSpPr txBox="1"/>
          <p:nvPr/>
        </p:nvSpPr>
        <p:spPr>
          <a:xfrm>
            <a:off x="603421" y="974210"/>
            <a:ext cx="10424160" cy="471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 fontScale="77500" lnSpcReduction="20000"/>
          </a:bodyPr>
          <a:lstStyle>
            <a:lvl1pPr defTabSz="896111">
              <a:lnSpc>
                <a:spcPct val="90000"/>
              </a:lnSpc>
              <a:defRPr sz="2352">
                <a:solidFill>
                  <a:srgbClr val="00A3AD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lang="fr-FR" dirty="0"/>
              <a:t>Bus n°642 - Villepinte - Gare de Villepinte à Tremblay-en-France - Gare du Vert Galant</a:t>
            </a:r>
          </a:p>
        </p:txBody>
      </p:sp>
      <p:pic>
        <p:nvPicPr>
          <p:cNvPr id="110" name="Image" descr="Image"/>
          <p:cNvPicPr>
            <a:picLocks noChangeAspect="1"/>
          </p:cNvPicPr>
          <p:nvPr/>
        </p:nvPicPr>
        <p:blipFill>
          <a:blip r:embed="rId2"/>
          <a:srcRect l="74746" r="232"/>
          <a:stretch>
            <a:fillRect/>
          </a:stretch>
        </p:blipFill>
        <p:spPr>
          <a:xfrm>
            <a:off x="9928328" y="5794103"/>
            <a:ext cx="1688805" cy="578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21" y="5743156"/>
            <a:ext cx="4055644" cy="57839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/>
          <p:cNvSpPr/>
          <p:nvPr/>
        </p:nvSpPr>
        <p:spPr>
          <a:xfrm>
            <a:off x="-2063" y="0"/>
            <a:ext cx="212127" cy="6858000"/>
          </a:xfrm>
          <a:prstGeom prst="rect">
            <a:avLst/>
          </a:prstGeom>
          <a:solidFill>
            <a:srgbClr val="00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D2BC"/>
              </a:solidFill>
            </a:endParaRPr>
          </a:p>
        </p:txBody>
      </p:sp>
      <p:pic>
        <p:nvPicPr>
          <p:cNvPr id="2050" name="Picture 2" descr="Plan de la ligne">
            <a:extLst>
              <a:ext uri="{FF2B5EF4-FFF2-40B4-BE49-F238E27FC236}">
                <a16:creationId xmlns:a16="http://schemas.microsoft.com/office/drawing/2014/main" id="{0039635D-BE1A-DB7D-AF1A-4B053CE60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1446201"/>
            <a:ext cx="10440000" cy="44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7577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"/>
          <p:cNvSpPr txBox="1">
            <a:spLocks noGrp="1"/>
          </p:cNvSpPr>
          <p:nvPr>
            <p:ph type="title"/>
          </p:nvPr>
        </p:nvSpPr>
        <p:spPr>
          <a:xfrm>
            <a:off x="603421" y="297484"/>
            <a:ext cx="10515601" cy="760754"/>
          </a:xfrm>
          <a:prstGeom prst="rect">
            <a:avLst/>
          </a:prstGeom>
        </p:spPr>
        <p:txBody>
          <a:bodyPr>
            <a:normAutofit/>
          </a:bodyPr>
          <a:lstStyle>
            <a:lvl1pPr defTabSz="859536">
              <a:defRPr sz="4136" b="1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lvl1pPr>
          </a:lstStyle>
          <a:p>
            <a:r>
              <a:rPr lang="fr-FR" dirty="0"/>
              <a:t>Contraintes du site</a:t>
            </a:r>
            <a:endParaRPr dirty="0"/>
          </a:p>
        </p:txBody>
      </p:sp>
      <p:sp>
        <p:nvSpPr>
          <p:cNvPr id="109" name="Title 1"/>
          <p:cNvSpPr txBox="1"/>
          <p:nvPr/>
        </p:nvSpPr>
        <p:spPr>
          <a:xfrm>
            <a:off x="603421" y="974210"/>
            <a:ext cx="10424160" cy="471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 fontScale="85000" lnSpcReduction="10000"/>
          </a:bodyPr>
          <a:lstStyle>
            <a:lvl1pPr defTabSz="896111">
              <a:lnSpc>
                <a:spcPct val="90000"/>
              </a:lnSpc>
              <a:defRPr sz="2352">
                <a:solidFill>
                  <a:srgbClr val="00A3AD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lang="fr-FR" dirty="0"/>
              <a:t>Bus n°643 - Villepinte - Gare du Vert Galant à Neuilly-sur-Marne - Château d’Eau</a:t>
            </a:r>
          </a:p>
        </p:txBody>
      </p:sp>
      <p:pic>
        <p:nvPicPr>
          <p:cNvPr id="110" name="Image" descr="Image"/>
          <p:cNvPicPr>
            <a:picLocks noChangeAspect="1"/>
          </p:cNvPicPr>
          <p:nvPr/>
        </p:nvPicPr>
        <p:blipFill>
          <a:blip r:embed="rId2"/>
          <a:srcRect l="74746" r="232"/>
          <a:stretch>
            <a:fillRect/>
          </a:stretch>
        </p:blipFill>
        <p:spPr>
          <a:xfrm>
            <a:off x="9928328" y="5794103"/>
            <a:ext cx="1688805" cy="578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21" y="5743156"/>
            <a:ext cx="4055644" cy="57839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/>
          <p:cNvSpPr/>
          <p:nvPr/>
        </p:nvSpPr>
        <p:spPr>
          <a:xfrm>
            <a:off x="-2063" y="0"/>
            <a:ext cx="212127" cy="6858000"/>
          </a:xfrm>
          <a:prstGeom prst="rect">
            <a:avLst/>
          </a:prstGeom>
          <a:solidFill>
            <a:srgbClr val="00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D2BC"/>
              </a:solidFill>
            </a:endParaRPr>
          </a:p>
        </p:txBody>
      </p:sp>
      <p:pic>
        <p:nvPicPr>
          <p:cNvPr id="9" name="Image 8" descr="Plan de la ligne">
            <a:extLst>
              <a:ext uri="{FF2B5EF4-FFF2-40B4-BE49-F238E27FC236}">
                <a16:creationId xmlns:a16="http://schemas.microsoft.com/office/drawing/2014/main" id="{C5F0AFE7-7D3C-7616-5290-DE49D5D7A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11" y="1446330"/>
            <a:ext cx="10440000" cy="4437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750180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"/>
          <p:cNvSpPr txBox="1">
            <a:spLocks noGrp="1"/>
          </p:cNvSpPr>
          <p:nvPr>
            <p:ph type="title"/>
          </p:nvPr>
        </p:nvSpPr>
        <p:spPr>
          <a:xfrm>
            <a:off x="603421" y="297484"/>
            <a:ext cx="10515601" cy="760754"/>
          </a:xfrm>
          <a:prstGeom prst="rect">
            <a:avLst/>
          </a:prstGeom>
        </p:spPr>
        <p:txBody>
          <a:bodyPr>
            <a:normAutofit/>
          </a:bodyPr>
          <a:lstStyle>
            <a:lvl1pPr defTabSz="859536">
              <a:defRPr sz="4136" b="1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lvl1pPr>
          </a:lstStyle>
          <a:p>
            <a:r>
              <a:rPr lang="fr-FR" dirty="0"/>
              <a:t>Contraintes du site</a:t>
            </a:r>
            <a:endParaRPr dirty="0"/>
          </a:p>
        </p:txBody>
      </p:sp>
      <p:sp>
        <p:nvSpPr>
          <p:cNvPr id="109" name="Title 1"/>
          <p:cNvSpPr txBox="1"/>
          <p:nvPr/>
        </p:nvSpPr>
        <p:spPr>
          <a:xfrm>
            <a:off x="603421" y="974210"/>
            <a:ext cx="10424160" cy="471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 fontScale="85000" lnSpcReduction="10000"/>
          </a:bodyPr>
          <a:lstStyle>
            <a:lvl1pPr defTabSz="896111">
              <a:lnSpc>
                <a:spcPct val="90000"/>
              </a:lnSpc>
              <a:defRPr sz="2352">
                <a:solidFill>
                  <a:srgbClr val="00A3AD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lang="fr-FR" dirty="0"/>
              <a:t>Bus n°644 (Livry-Gargan - Gutenberg/Lycée </a:t>
            </a:r>
            <a:r>
              <a:rPr lang="fr-FR" dirty="0" err="1"/>
              <a:t>Boulloche</a:t>
            </a:r>
            <a:r>
              <a:rPr lang="fr-FR" dirty="0"/>
              <a:t> à Vaujours - Collège Henri IV)</a:t>
            </a:r>
          </a:p>
        </p:txBody>
      </p:sp>
      <p:pic>
        <p:nvPicPr>
          <p:cNvPr id="110" name="Image" descr="Image"/>
          <p:cNvPicPr>
            <a:picLocks noChangeAspect="1"/>
          </p:cNvPicPr>
          <p:nvPr/>
        </p:nvPicPr>
        <p:blipFill>
          <a:blip r:embed="rId2"/>
          <a:srcRect l="74746" r="232"/>
          <a:stretch>
            <a:fillRect/>
          </a:stretch>
        </p:blipFill>
        <p:spPr>
          <a:xfrm>
            <a:off x="9928328" y="5794103"/>
            <a:ext cx="1688805" cy="578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21" y="5743156"/>
            <a:ext cx="4055644" cy="57839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/>
          <p:cNvSpPr/>
          <p:nvPr/>
        </p:nvSpPr>
        <p:spPr>
          <a:xfrm>
            <a:off x="-2063" y="0"/>
            <a:ext cx="212127" cy="6858000"/>
          </a:xfrm>
          <a:prstGeom prst="rect">
            <a:avLst/>
          </a:prstGeom>
          <a:solidFill>
            <a:srgbClr val="00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D2BC"/>
              </a:solidFill>
            </a:endParaRPr>
          </a:p>
        </p:txBody>
      </p:sp>
      <p:pic>
        <p:nvPicPr>
          <p:cNvPr id="8" name="Image 7" descr="Plan de la ligne">
            <a:extLst>
              <a:ext uri="{FF2B5EF4-FFF2-40B4-BE49-F238E27FC236}">
                <a16:creationId xmlns:a16="http://schemas.microsoft.com/office/drawing/2014/main" id="{ADF0E082-F709-13DF-2ECB-FC4626FE4D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22" y="1388450"/>
            <a:ext cx="10440000" cy="4437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416949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▷ Fourriere Voiture VAUJOURS 93410 Horaire REMORQUAGE MOULIN | Téléphone  Fourriere Voiture">
            <a:extLst>
              <a:ext uri="{FF2B5EF4-FFF2-40B4-BE49-F238E27FC236}">
                <a16:creationId xmlns:a16="http://schemas.microsoft.com/office/drawing/2014/main" id="{0087EF49-4BBF-7F19-E29E-B59E462623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53"/>
          <a:stretch/>
        </p:blipFill>
        <p:spPr bwMode="auto">
          <a:xfrm>
            <a:off x="4943872" y="1446201"/>
            <a:ext cx="7004747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Title 1"/>
          <p:cNvSpPr txBox="1">
            <a:spLocks noGrp="1"/>
          </p:cNvSpPr>
          <p:nvPr>
            <p:ph type="title"/>
          </p:nvPr>
        </p:nvSpPr>
        <p:spPr>
          <a:xfrm>
            <a:off x="603421" y="297484"/>
            <a:ext cx="10515601" cy="760754"/>
          </a:xfrm>
          <a:prstGeom prst="rect">
            <a:avLst/>
          </a:prstGeom>
        </p:spPr>
        <p:txBody>
          <a:bodyPr>
            <a:normAutofit/>
          </a:bodyPr>
          <a:lstStyle>
            <a:lvl1pPr defTabSz="859536">
              <a:defRPr sz="4136" b="1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lvl1pPr>
          </a:lstStyle>
          <a:p>
            <a:r>
              <a:rPr lang="fr-FR" dirty="0"/>
              <a:t>Localisation des travaux</a:t>
            </a:r>
            <a:endParaRPr dirty="0"/>
          </a:p>
        </p:txBody>
      </p:sp>
      <p:sp>
        <p:nvSpPr>
          <p:cNvPr id="10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03421" y="1604283"/>
            <a:ext cx="4556475" cy="41898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None/>
              <a:defRPr sz="1800" b="1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dirty="0"/>
              <a:t>Le projet comprend:</a:t>
            </a:r>
            <a:endParaRPr dirty="0"/>
          </a:p>
          <a:p>
            <a:pPr marL="228600" lvl="1" indent="-228600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dirty="0"/>
              <a:t>la rue Alexandre Boucher à partir de la rue de l’Église </a:t>
            </a:r>
          </a:p>
          <a:p>
            <a:pPr marL="228600" lvl="1" indent="-228600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dirty="0"/>
              <a:t>la rue Giffard comprise jusqu’à la rue de Coubron</a:t>
            </a:r>
          </a:p>
          <a:p>
            <a:pPr marL="228600" lvl="1" indent="-228600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dirty="0"/>
              <a:t>la rue de Montauban jusqu’au chemin de la tour</a:t>
            </a:r>
          </a:p>
          <a:p>
            <a:pPr marL="0" lvl="1" indent="0">
              <a:buClr>
                <a:srgbClr val="00A3AD"/>
              </a:buClr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endParaRPr lang="fr-FR" dirty="0"/>
          </a:p>
          <a:p>
            <a:pPr marL="0" lvl="1" indent="0">
              <a:buClr>
                <a:srgbClr val="00A3AD"/>
              </a:buClr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dirty="0"/>
              <a:t>≈ 280 ml de voirie</a:t>
            </a:r>
          </a:p>
          <a:p>
            <a:pPr marL="0" lvl="1" indent="0">
              <a:buClr>
                <a:srgbClr val="00A3AD"/>
              </a:buClr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sz="1800" dirty="0">
                <a:solidFill>
                  <a:srgbClr val="1D428A"/>
                </a:solidFill>
                <a:latin typeface="Futura PT Book"/>
              </a:rPr>
              <a:t>rue à double sens de circulation de largeur 10 m pour une chaussée d’environ 6 m avec un stationnement le plus souvent sur trottoirs</a:t>
            </a:r>
          </a:p>
          <a:p>
            <a:pPr marL="510539" lvl="2" indent="0">
              <a:buClr>
                <a:srgbClr val="00A3AD"/>
              </a:buClr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endParaRPr dirty="0"/>
          </a:p>
        </p:txBody>
      </p:sp>
      <p:sp>
        <p:nvSpPr>
          <p:cNvPr id="109" name="Title 1"/>
          <p:cNvSpPr txBox="1"/>
          <p:nvPr/>
        </p:nvSpPr>
        <p:spPr>
          <a:xfrm>
            <a:off x="603421" y="974210"/>
            <a:ext cx="10424160" cy="471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defTabSz="896111">
              <a:lnSpc>
                <a:spcPct val="90000"/>
              </a:lnSpc>
              <a:defRPr sz="2352">
                <a:solidFill>
                  <a:srgbClr val="00A3AD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lang="fr-FR" dirty="0"/>
              <a:t>Rue Alexandre Boucher – rue de Montauban </a:t>
            </a:r>
            <a:endParaRPr dirty="0"/>
          </a:p>
        </p:txBody>
      </p:sp>
      <p:pic>
        <p:nvPicPr>
          <p:cNvPr id="110" name="Image" descr="Image"/>
          <p:cNvPicPr>
            <a:picLocks noChangeAspect="1"/>
          </p:cNvPicPr>
          <p:nvPr/>
        </p:nvPicPr>
        <p:blipFill>
          <a:blip r:embed="rId4"/>
          <a:srcRect l="74746" r="232"/>
          <a:stretch>
            <a:fillRect/>
          </a:stretch>
        </p:blipFill>
        <p:spPr>
          <a:xfrm>
            <a:off x="9928328" y="5794103"/>
            <a:ext cx="1688805" cy="578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421" y="5743156"/>
            <a:ext cx="4055644" cy="57839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/>
          <p:cNvSpPr/>
          <p:nvPr/>
        </p:nvSpPr>
        <p:spPr>
          <a:xfrm>
            <a:off x="-2063" y="0"/>
            <a:ext cx="212127" cy="6858000"/>
          </a:xfrm>
          <a:prstGeom prst="rect">
            <a:avLst/>
          </a:prstGeom>
          <a:solidFill>
            <a:srgbClr val="00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D2BC"/>
              </a:solidFill>
            </a:endParaRP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BEFBFFFF-0C68-419F-996A-B9FB509B37E7}"/>
              </a:ext>
            </a:extLst>
          </p:cNvPr>
          <p:cNvSpPr/>
          <p:nvPr/>
        </p:nvSpPr>
        <p:spPr>
          <a:xfrm>
            <a:off x="6816080" y="4149080"/>
            <a:ext cx="360040" cy="288032"/>
          </a:xfrm>
          <a:custGeom>
            <a:avLst/>
            <a:gdLst>
              <a:gd name="connsiteX0" fmla="*/ 0 w 2082800"/>
              <a:gd name="connsiteY0" fmla="*/ 69850 h 1504950"/>
              <a:gd name="connsiteX1" fmla="*/ 304800 w 2082800"/>
              <a:gd name="connsiteY1" fmla="*/ 0 h 1504950"/>
              <a:gd name="connsiteX2" fmla="*/ 622300 w 2082800"/>
              <a:gd name="connsiteY2" fmla="*/ 1111250 h 1504950"/>
              <a:gd name="connsiteX3" fmla="*/ 933450 w 2082800"/>
              <a:gd name="connsiteY3" fmla="*/ 1244600 h 1504950"/>
              <a:gd name="connsiteX4" fmla="*/ 1657350 w 2082800"/>
              <a:gd name="connsiteY4" fmla="*/ 1149350 h 1504950"/>
              <a:gd name="connsiteX5" fmla="*/ 2012950 w 2082800"/>
              <a:gd name="connsiteY5" fmla="*/ 1041400 h 1504950"/>
              <a:gd name="connsiteX6" fmla="*/ 2082800 w 2082800"/>
              <a:gd name="connsiteY6" fmla="*/ 1289050 h 1504950"/>
              <a:gd name="connsiteX7" fmla="*/ 1600200 w 2082800"/>
              <a:gd name="connsiteY7" fmla="*/ 1384300 h 1504950"/>
              <a:gd name="connsiteX8" fmla="*/ 1250950 w 2082800"/>
              <a:gd name="connsiteY8" fmla="*/ 1492250 h 1504950"/>
              <a:gd name="connsiteX9" fmla="*/ 825500 w 2082800"/>
              <a:gd name="connsiteY9" fmla="*/ 1504950 h 1504950"/>
              <a:gd name="connsiteX10" fmla="*/ 495300 w 2082800"/>
              <a:gd name="connsiteY10" fmla="*/ 1390650 h 1504950"/>
              <a:gd name="connsiteX11" fmla="*/ 298450 w 2082800"/>
              <a:gd name="connsiteY11" fmla="*/ 1168400 h 1504950"/>
              <a:gd name="connsiteX12" fmla="*/ 0 w 2082800"/>
              <a:gd name="connsiteY12" fmla="*/ 69850 h 1504950"/>
              <a:gd name="connsiteX0" fmla="*/ 0 w 2082800"/>
              <a:gd name="connsiteY0" fmla="*/ 69850 h 1504950"/>
              <a:gd name="connsiteX1" fmla="*/ 304800 w 2082800"/>
              <a:gd name="connsiteY1" fmla="*/ 0 h 1504950"/>
              <a:gd name="connsiteX2" fmla="*/ 622300 w 2082800"/>
              <a:gd name="connsiteY2" fmla="*/ 1111250 h 1504950"/>
              <a:gd name="connsiteX3" fmla="*/ 933450 w 2082800"/>
              <a:gd name="connsiteY3" fmla="*/ 1244600 h 1504950"/>
              <a:gd name="connsiteX4" fmla="*/ 1657350 w 2082800"/>
              <a:gd name="connsiteY4" fmla="*/ 1149350 h 1504950"/>
              <a:gd name="connsiteX5" fmla="*/ 2012950 w 2082800"/>
              <a:gd name="connsiteY5" fmla="*/ 1041400 h 1504950"/>
              <a:gd name="connsiteX6" fmla="*/ 2082800 w 2082800"/>
              <a:gd name="connsiteY6" fmla="*/ 1289050 h 1504950"/>
              <a:gd name="connsiteX7" fmla="*/ 1619250 w 2082800"/>
              <a:gd name="connsiteY7" fmla="*/ 1422400 h 1504950"/>
              <a:gd name="connsiteX8" fmla="*/ 1250950 w 2082800"/>
              <a:gd name="connsiteY8" fmla="*/ 1492250 h 1504950"/>
              <a:gd name="connsiteX9" fmla="*/ 825500 w 2082800"/>
              <a:gd name="connsiteY9" fmla="*/ 1504950 h 1504950"/>
              <a:gd name="connsiteX10" fmla="*/ 495300 w 2082800"/>
              <a:gd name="connsiteY10" fmla="*/ 1390650 h 1504950"/>
              <a:gd name="connsiteX11" fmla="*/ 298450 w 2082800"/>
              <a:gd name="connsiteY11" fmla="*/ 1168400 h 1504950"/>
              <a:gd name="connsiteX12" fmla="*/ 0 w 2082800"/>
              <a:gd name="connsiteY12" fmla="*/ 69850 h 150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82800" h="1504950">
                <a:moveTo>
                  <a:pt x="0" y="69850"/>
                </a:moveTo>
                <a:lnTo>
                  <a:pt x="304800" y="0"/>
                </a:lnTo>
                <a:lnTo>
                  <a:pt x="622300" y="1111250"/>
                </a:lnTo>
                <a:lnTo>
                  <a:pt x="933450" y="1244600"/>
                </a:lnTo>
                <a:lnTo>
                  <a:pt x="1657350" y="1149350"/>
                </a:lnTo>
                <a:lnTo>
                  <a:pt x="2012950" y="1041400"/>
                </a:lnTo>
                <a:lnTo>
                  <a:pt x="2082800" y="1289050"/>
                </a:lnTo>
                <a:lnTo>
                  <a:pt x="1619250" y="1422400"/>
                </a:lnTo>
                <a:lnTo>
                  <a:pt x="1250950" y="1492250"/>
                </a:lnTo>
                <a:lnTo>
                  <a:pt x="825500" y="1504950"/>
                </a:lnTo>
                <a:lnTo>
                  <a:pt x="495300" y="1390650"/>
                </a:lnTo>
                <a:lnTo>
                  <a:pt x="298450" y="1168400"/>
                </a:lnTo>
                <a:lnTo>
                  <a:pt x="0" y="69850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 w="127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"/>
          <p:cNvSpPr txBox="1">
            <a:spLocks noGrp="1"/>
          </p:cNvSpPr>
          <p:nvPr>
            <p:ph type="title"/>
          </p:nvPr>
        </p:nvSpPr>
        <p:spPr>
          <a:xfrm>
            <a:off x="603421" y="297484"/>
            <a:ext cx="10515601" cy="760754"/>
          </a:xfrm>
          <a:prstGeom prst="rect">
            <a:avLst/>
          </a:prstGeom>
        </p:spPr>
        <p:txBody>
          <a:bodyPr>
            <a:normAutofit/>
          </a:bodyPr>
          <a:lstStyle>
            <a:lvl1pPr defTabSz="859536">
              <a:defRPr sz="4136" b="1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lvl1pPr>
          </a:lstStyle>
          <a:p>
            <a:r>
              <a:rPr lang="fr-FR" dirty="0"/>
              <a:t>Origine des travaux</a:t>
            </a:r>
            <a:endParaRPr dirty="0"/>
          </a:p>
        </p:txBody>
      </p:sp>
      <p:sp>
        <p:nvSpPr>
          <p:cNvPr id="109" name="Title 1"/>
          <p:cNvSpPr txBox="1"/>
          <p:nvPr/>
        </p:nvSpPr>
        <p:spPr>
          <a:xfrm>
            <a:off x="603421" y="974210"/>
            <a:ext cx="10424160" cy="471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defTabSz="896111">
              <a:lnSpc>
                <a:spcPct val="90000"/>
              </a:lnSpc>
              <a:defRPr sz="2352">
                <a:solidFill>
                  <a:srgbClr val="00A3AD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lang="fr-FR" dirty="0"/>
              <a:t>Rue Alexandre Boucher – rue de Montauban </a:t>
            </a:r>
            <a:endParaRPr dirty="0"/>
          </a:p>
        </p:txBody>
      </p:sp>
      <p:pic>
        <p:nvPicPr>
          <p:cNvPr id="110" name="Image" descr="Image"/>
          <p:cNvPicPr>
            <a:picLocks noChangeAspect="1"/>
          </p:cNvPicPr>
          <p:nvPr/>
        </p:nvPicPr>
        <p:blipFill>
          <a:blip r:embed="rId2"/>
          <a:srcRect l="74746" r="232"/>
          <a:stretch>
            <a:fillRect/>
          </a:stretch>
        </p:blipFill>
        <p:spPr>
          <a:xfrm>
            <a:off x="9928328" y="5794103"/>
            <a:ext cx="1688805" cy="578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21" y="5743156"/>
            <a:ext cx="4055644" cy="57839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/>
          <p:cNvSpPr/>
          <p:nvPr/>
        </p:nvSpPr>
        <p:spPr>
          <a:xfrm>
            <a:off x="-2063" y="0"/>
            <a:ext cx="212127" cy="6858000"/>
          </a:xfrm>
          <a:prstGeom prst="rect">
            <a:avLst/>
          </a:prstGeom>
          <a:solidFill>
            <a:srgbClr val="00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D2BC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1BDB65E-B841-1802-5EDB-53C40AB61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697" y="1520093"/>
            <a:ext cx="7920000" cy="50404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3AF7C71-7662-5586-EAAC-62F8060408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57"/>
          <a:stretch/>
        </p:blipFill>
        <p:spPr bwMode="auto">
          <a:xfrm>
            <a:off x="5010447" y="1446201"/>
            <a:ext cx="2879725" cy="294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765071C-6B9E-632B-8D08-9CC58ED2F5FD}"/>
              </a:ext>
            </a:extLst>
          </p:cNvPr>
          <p:cNvSpPr txBox="1">
            <a:spLocks/>
          </p:cNvSpPr>
          <p:nvPr/>
        </p:nvSpPr>
        <p:spPr>
          <a:xfrm>
            <a:off x="530628" y="1465346"/>
            <a:ext cx="4556475" cy="4189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buSzTx/>
              <a:buNone/>
              <a:defRPr sz="1800" b="1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dirty="0"/>
              <a:t>Requalification urbaine de la voie </a:t>
            </a:r>
          </a:p>
          <a:p>
            <a:pPr marL="0" indent="0">
              <a:buSzTx/>
              <a:buNone/>
              <a:defRPr sz="1800" b="1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endParaRPr lang="fr-FR" dirty="0"/>
          </a:p>
          <a:p>
            <a:pPr marL="510539" lvl="2" indent="0" hangingPunct="1">
              <a:buClr>
                <a:srgbClr val="00A3AD"/>
              </a:buClr>
              <a:buFont typeface="Arial"/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sz="1800" dirty="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rPr>
              <a:t>comprenant élargissement ponctuel de la voie</a:t>
            </a:r>
          </a:p>
          <a:p>
            <a:pPr marL="510539" lvl="2" indent="0" hangingPunct="1">
              <a:buClr>
                <a:srgbClr val="00A3AD"/>
              </a:buClr>
              <a:buFont typeface="Arial"/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sz="1800" dirty="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rPr>
              <a:t>création rond point</a:t>
            </a:r>
          </a:p>
        </p:txBody>
      </p:sp>
    </p:spTree>
    <p:extLst>
      <p:ext uri="{BB962C8B-B14F-4D97-AF65-F5344CB8AC3E}">
        <p14:creationId xmlns:p14="http://schemas.microsoft.com/office/powerpoint/2010/main" val="213864949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"/>
          <p:cNvSpPr txBox="1">
            <a:spLocks noGrp="1"/>
          </p:cNvSpPr>
          <p:nvPr>
            <p:ph type="title"/>
          </p:nvPr>
        </p:nvSpPr>
        <p:spPr>
          <a:xfrm>
            <a:off x="603421" y="297484"/>
            <a:ext cx="10515601" cy="760754"/>
          </a:xfrm>
          <a:prstGeom prst="rect">
            <a:avLst/>
          </a:prstGeom>
        </p:spPr>
        <p:txBody>
          <a:bodyPr>
            <a:normAutofit/>
          </a:bodyPr>
          <a:lstStyle>
            <a:lvl1pPr defTabSz="859536">
              <a:defRPr sz="4136" b="1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lvl1pPr>
          </a:lstStyle>
          <a:p>
            <a:r>
              <a:rPr lang="fr-FR" dirty="0"/>
              <a:t>Travaux préconisés</a:t>
            </a:r>
            <a:endParaRPr dirty="0"/>
          </a:p>
        </p:txBody>
      </p:sp>
      <p:sp>
        <p:nvSpPr>
          <p:cNvPr id="10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03421" y="1456862"/>
            <a:ext cx="10950111" cy="178471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SzTx/>
              <a:buNone/>
              <a:defRPr sz="1800" b="1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sz="2300" dirty="0"/>
              <a:t>Travaux sur le réseau EU</a:t>
            </a:r>
            <a:endParaRPr sz="2300" dirty="0"/>
          </a:p>
          <a:p>
            <a:pPr marL="228600" lvl="1" indent="-228600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dirty="0"/>
              <a:t>Chemisage de 234 ml de collecteur Ø200 mm (intégralité du collecteur sous chaussée)</a:t>
            </a:r>
          </a:p>
          <a:p>
            <a:pPr marL="228600" lvl="1" indent="-228600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dirty="0"/>
              <a:t>Remplacement de 3 branchements dont 1 en amiante</a:t>
            </a:r>
          </a:p>
          <a:p>
            <a:pPr marL="228600" lvl="1" indent="-228600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dirty="0"/>
              <a:t>Remplacement des 6 branchements non inspectés </a:t>
            </a:r>
          </a:p>
          <a:p>
            <a:pPr marL="228600" lvl="1" indent="-228600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dirty="0"/>
              <a:t>Remplacement des 100 ml de l’antenne au réseau non inspectée (sous trottoir en pied du lycée et sous les jardinières)</a:t>
            </a:r>
          </a:p>
          <a:p>
            <a:pPr marL="228600" lvl="1" indent="-228600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endParaRPr lang="fr-FR" dirty="0"/>
          </a:p>
          <a:p>
            <a:pPr marL="0" lvl="1" indent="0">
              <a:buClr>
                <a:srgbClr val="00A3AD"/>
              </a:buClr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endParaRPr lang="fr-FR" dirty="0"/>
          </a:p>
        </p:txBody>
      </p:sp>
      <p:sp>
        <p:nvSpPr>
          <p:cNvPr id="109" name="Title 1"/>
          <p:cNvSpPr txBox="1"/>
          <p:nvPr/>
        </p:nvSpPr>
        <p:spPr>
          <a:xfrm>
            <a:off x="603421" y="974210"/>
            <a:ext cx="10424160" cy="471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defTabSz="896111">
              <a:lnSpc>
                <a:spcPct val="90000"/>
              </a:lnSpc>
              <a:defRPr sz="2352">
                <a:solidFill>
                  <a:srgbClr val="00A3AD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lang="fr-FR" dirty="0"/>
              <a:t>En quelques chiffres</a:t>
            </a:r>
          </a:p>
        </p:txBody>
      </p:sp>
      <p:pic>
        <p:nvPicPr>
          <p:cNvPr id="110" name="Image" descr="Image"/>
          <p:cNvPicPr>
            <a:picLocks noChangeAspect="1"/>
          </p:cNvPicPr>
          <p:nvPr/>
        </p:nvPicPr>
        <p:blipFill>
          <a:blip r:embed="rId2"/>
          <a:srcRect l="74746" r="232"/>
          <a:stretch>
            <a:fillRect/>
          </a:stretch>
        </p:blipFill>
        <p:spPr>
          <a:xfrm>
            <a:off x="9928328" y="5794103"/>
            <a:ext cx="1688805" cy="578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21" y="5743156"/>
            <a:ext cx="4055644" cy="57839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/>
          <p:cNvSpPr/>
          <p:nvPr/>
        </p:nvSpPr>
        <p:spPr>
          <a:xfrm>
            <a:off x="-2063" y="0"/>
            <a:ext cx="212127" cy="6858000"/>
          </a:xfrm>
          <a:prstGeom prst="rect">
            <a:avLst/>
          </a:prstGeom>
          <a:solidFill>
            <a:srgbClr val="00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D2BC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7F4D83E-86A6-6607-7B20-06812F3AD18D}"/>
              </a:ext>
            </a:extLst>
          </p:cNvPr>
          <p:cNvSpPr txBox="1">
            <a:spLocks/>
          </p:cNvSpPr>
          <p:nvPr/>
        </p:nvSpPr>
        <p:spPr>
          <a:xfrm>
            <a:off x="638468" y="3356992"/>
            <a:ext cx="11290180" cy="2526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fontScale="92500" lnSpcReduction="20000"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hangingPunct="1">
              <a:buSzTx/>
              <a:buFont typeface="Arial"/>
              <a:buNone/>
              <a:defRPr sz="1800" b="1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sz="2300" b="1" dirty="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rPr>
              <a:t>Travaux sur le réseau EP</a:t>
            </a:r>
          </a:p>
          <a:p>
            <a:pPr marL="228600" lvl="1" indent="-228600" hangingPunct="1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sz="1800" dirty="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rPr>
              <a:t>Chemisage de 8 ml de collecteur Ø300 mm (carrefour rue de l’église)</a:t>
            </a:r>
          </a:p>
          <a:p>
            <a:pPr marL="228600" lvl="1" indent="-228600" hangingPunct="1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sz="1800" dirty="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rPr>
              <a:t>Chemisage de 11 ml de collecteur Ø400 mm (carrefour rue Giffard)</a:t>
            </a:r>
          </a:p>
          <a:p>
            <a:pPr marL="228600" lvl="1" indent="-228600" hangingPunct="1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sz="1800" dirty="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rPr>
              <a:t>Chemisage de 2 raccordements d’avaloirs Ø300 mm, soit 13 ml</a:t>
            </a:r>
          </a:p>
          <a:p>
            <a:pPr marL="228600" lvl="1" indent="-228600" hangingPunct="1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sz="1800" dirty="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rPr>
              <a:t>Remplacement de 105 ml </a:t>
            </a:r>
            <a:r>
              <a:rPr lang="fr-FR" dirty="0"/>
              <a:t>de l’antenne au réseau non inspecté (sous trottoir en pied du lycée et sous les jardinières)</a:t>
            </a:r>
            <a:endParaRPr lang="fr-FR" sz="1800" dirty="0">
              <a:solidFill>
                <a:srgbClr val="1D428A"/>
              </a:solidFill>
              <a:latin typeface="Futura PT Book"/>
              <a:ea typeface="Futura PT Book"/>
              <a:cs typeface="Futura PT Book"/>
              <a:sym typeface="Futura PT Book"/>
            </a:endParaRPr>
          </a:p>
          <a:p>
            <a:pPr marL="228600" lvl="1" indent="-228600" hangingPunct="1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sz="1800" dirty="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rPr>
              <a:t>Remplacement de 2 raccordements d’avaloirs Ø300 mm, soit 11 ml </a:t>
            </a:r>
          </a:p>
          <a:p>
            <a:pPr marL="228600" lvl="1" indent="-228600" hangingPunct="1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sz="1800" dirty="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rPr>
              <a:t>Remplacement des 3 branchements dont 1 en amiante</a:t>
            </a:r>
          </a:p>
          <a:p>
            <a:pPr marL="228600" lvl="1" indent="-228600" hangingPunct="1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endParaRPr lang="fr-FR" sz="1800" dirty="0">
              <a:solidFill>
                <a:srgbClr val="1D428A"/>
              </a:solidFill>
              <a:latin typeface="Futura PT Book"/>
              <a:ea typeface="Futura PT Book"/>
              <a:cs typeface="Futura PT Book"/>
              <a:sym typeface="Futura PT Book"/>
            </a:endParaRPr>
          </a:p>
          <a:p>
            <a:pPr marL="228600" lvl="1" indent="-228600" hangingPunct="1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endParaRPr lang="fr-FR" sz="1800" dirty="0">
              <a:solidFill>
                <a:srgbClr val="1D428A"/>
              </a:solidFill>
              <a:latin typeface="Futura PT Book"/>
              <a:ea typeface="Futura PT Book"/>
              <a:cs typeface="Futura PT Book"/>
              <a:sym typeface="Futura PT Book"/>
            </a:endParaRPr>
          </a:p>
          <a:p>
            <a:pPr marL="0" lvl="1" indent="0" hangingPunct="1">
              <a:buClr>
                <a:srgbClr val="00A3AD"/>
              </a:buClr>
              <a:buFont typeface="Arial"/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endParaRPr lang="fr-FR" sz="1800" dirty="0">
              <a:solidFill>
                <a:srgbClr val="1D428A"/>
              </a:solidFill>
              <a:latin typeface="Futura PT Book"/>
              <a:ea typeface="Futura PT Book"/>
              <a:cs typeface="Futura PT Book"/>
              <a:sym typeface="Futura PT Book"/>
            </a:endParaRPr>
          </a:p>
        </p:txBody>
      </p:sp>
    </p:spTree>
    <p:extLst>
      <p:ext uri="{BB962C8B-B14F-4D97-AF65-F5344CB8AC3E}">
        <p14:creationId xmlns:p14="http://schemas.microsoft.com/office/powerpoint/2010/main" val="265533796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"/>
          <p:cNvSpPr txBox="1">
            <a:spLocks noGrp="1"/>
          </p:cNvSpPr>
          <p:nvPr>
            <p:ph type="title"/>
          </p:nvPr>
        </p:nvSpPr>
        <p:spPr>
          <a:xfrm>
            <a:off x="603421" y="297484"/>
            <a:ext cx="10515601" cy="760754"/>
          </a:xfrm>
          <a:prstGeom prst="rect">
            <a:avLst/>
          </a:prstGeom>
        </p:spPr>
        <p:txBody>
          <a:bodyPr>
            <a:normAutofit/>
          </a:bodyPr>
          <a:lstStyle>
            <a:lvl1pPr defTabSz="859536">
              <a:defRPr sz="4136" b="1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lvl1pPr>
          </a:lstStyle>
          <a:p>
            <a:r>
              <a:rPr lang="fr-FR" dirty="0"/>
              <a:t>Travaux préconisés</a:t>
            </a:r>
            <a:endParaRPr dirty="0"/>
          </a:p>
        </p:txBody>
      </p:sp>
      <p:sp>
        <p:nvSpPr>
          <p:cNvPr id="109" name="Title 1"/>
          <p:cNvSpPr txBox="1"/>
          <p:nvPr/>
        </p:nvSpPr>
        <p:spPr>
          <a:xfrm>
            <a:off x="603421" y="974210"/>
            <a:ext cx="10424160" cy="471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defTabSz="896111">
              <a:lnSpc>
                <a:spcPct val="90000"/>
              </a:lnSpc>
              <a:defRPr sz="2352">
                <a:solidFill>
                  <a:srgbClr val="00A3AD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lang="fr-FR" dirty="0"/>
              <a:t>Rue Alexandre Boucher</a:t>
            </a:r>
          </a:p>
        </p:txBody>
      </p:sp>
      <p:pic>
        <p:nvPicPr>
          <p:cNvPr id="110" name="Image" descr="Image"/>
          <p:cNvPicPr>
            <a:picLocks noChangeAspect="1"/>
          </p:cNvPicPr>
          <p:nvPr/>
        </p:nvPicPr>
        <p:blipFill>
          <a:blip r:embed="rId2"/>
          <a:srcRect l="74746" r="232"/>
          <a:stretch>
            <a:fillRect/>
          </a:stretch>
        </p:blipFill>
        <p:spPr>
          <a:xfrm>
            <a:off x="9928328" y="5794103"/>
            <a:ext cx="1688805" cy="578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21" y="5743156"/>
            <a:ext cx="4055644" cy="57839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/>
          <p:cNvSpPr/>
          <p:nvPr/>
        </p:nvSpPr>
        <p:spPr>
          <a:xfrm>
            <a:off x="-2063" y="0"/>
            <a:ext cx="212127" cy="6858000"/>
          </a:xfrm>
          <a:prstGeom prst="rect">
            <a:avLst/>
          </a:prstGeom>
          <a:solidFill>
            <a:srgbClr val="00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D2BC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7EA2D38-74B7-5482-AB6E-82AE3D0D1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496" y="1552561"/>
            <a:ext cx="9720000" cy="3949668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3AAC6BB-61D1-CBCF-3410-1D6D3C818A50}"/>
              </a:ext>
            </a:extLst>
          </p:cNvPr>
          <p:cNvCxnSpPr>
            <a:cxnSpLocks/>
          </p:cNvCxnSpPr>
          <p:nvPr/>
        </p:nvCxnSpPr>
        <p:spPr>
          <a:xfrm>
            <a:off x="2639616" y="2780928"/>
            <a:ext cx="2664296" cy="0"/>
          </a:xfrm>
          <a:prstGeom prst="line">
            <a:avLst/>
          </a:prstGeom>
          <a:noFill/>
          <a:ln w="50800" cap="flat">
            <a:solidFill>
              <a:srgbClr val="FFC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059CD674-535E-9161-2FC1-F9C0BB70EFB1}"/>
              </a:ext>
            </a:extLst>
          </p:cNvPr>
          <p:cNvCxnSpPr>
            <a:cxnSpLocks/>
          </p:cNvCxnSpPr>
          <p:nvPr/>
        </p:nvCxnSpPr>
        <p:spPr>
          <a:xfrm flipV="1">
            <a:off x="5303912" y="2708920"/>
            <a:ext cx="2592288" cy="72008"/>
          </a:xfrm>
          <a:prstGeom prst="line">
            <a:avLst/>
          </a:prstGeom>
          <a:noFill/>
          <a:ln w="50800" cap="flat">
            <a:solidFill>
              <a:srgbClr val="FFC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8B61AA60-F408-5D99-0F3A-E01EF1C77C79}"/>
              </a:ext>
            </a:extLst>
          </p:cNvPr>
          <p:cNvCxnSpPr>
            <a:cxnSpLocks/>
          </p:cNvCxnSpPr>
          <p:nvPr/>
        </p:nvCxnSpPr>
        <p:spPr>
          <a:xfrm>
            <a:off x="7896200" y="2708920"/>
            <a:ext cx="2736304" cy="0"/>
          </a:xfrm>
          <a:prstGeom prst="line">
            <a:avLst/>
          </a:prstGeom>
          <a:noFill/>
          <a:ln w="50800" cap="flat">
            <a:solidFill>
              <a:srgbClr val="FFC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647D37E7-CA9C-A859-3A6D-FF91DE75CF1C}"/>
              </a:ext>
            </a:extLst>
          </p:cNvPr>
          <p:cNvCxnSpPr>
            <a:cxnSpLocks/>
          </p:cNvCxnSpPr>
          <p:nvPr/>
        </p:nvCxnSpPr>
        <p:spPr>
          <a:xfrm>
            <a:off x="5620819" y="5013176"/>
            <a:ext cx="759677" cy="0"/>
          </a:xfrm>
          <a:prstGeom prst="line">
            <a:avLst/>
          </a:prstGeom>
          <a:noFill/>
          <a:ln w="50800" cap="flat">
            <a:solidFill>
              <a:srgbClr val="FFC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4D7ED887-D29C-A683-4600-875F07E0B5EB}"/>
              </a:ext>
            </a:extLst>
          </p:cNvPr>
          <p:cNvCxnSpPr>
            <a:cxnSpLocks/>
          </p:cNvCxnSpPr>
          <p:nvPr/>
        </p:nvCxnSpPr>
        <p:spPr>
          <a:xfrm>
            <a:off x="5601569" y="5181075"/>
            <a:ext cx="638447" cy="0"/>
          </a:xfrm>
          <a:prstGeom prst="line">
            <a:avLst/>
          </a:prstGeom>
          <a:noFill/>
          <a:ln w="50800" cap="flat">
            <a:solidFill>
              <a:srgbClr val="0070C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79C9C626-B966-8F62-DF6C-4F1D2388A7DC}"/>
              </a:ext>
            </a:extLst>
          </p:cNvPr>
          <p:cNvCxnSpPr>
            <a:cxnSpLocks/>
          </p:cNvCxnSpPr>
          <p:nvPr/>
        </p:nvCxnSpPr>
        <p:spPr>
          <a:xfrm>
            <a:off x="10272464" y="2564904"/>
            <a:ext cx="0" cy="720080"/>
          </a:xfrm>
          <a:prstGeom prst="line">
            <a:avLst/>
          </a:prstGeom>
          <a:noFill/>
          <a:ln w="50800" cap="flat">
            <a:solidFill>
              <a:srgbClr val="0070C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4C58DD74-C0A0-430F-12FD-877DD19FFF77}"/>
              </a:ext>
            </a:extLst>
          </p:cNvPr>
          <p:cNvCxnSpPr>
            <a:cxnSpLocks/>
          </p:cNvCxnSpPr>
          <p:nvPr/>
        </p:nvCxnSpPr>
        <p:spPr>
          <a:xfrm>
            <a:off x="2279576" y="2708920"/>
            <a:ext cx="288032" cy="576064"/>
          </a:xfrm>
          <a:prstGeom prst="line">
            <a:avLst/>
          </a:prstGeom>
          <a:noFill/>
          <a:ln w="50800" cap="flat">
            <a:solidFill>
              <a:srgbClr val="0070C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64790514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"/>
          <p:cNvSpPr txBox="1">
            <a:spLocks noGrp="1"/>
          </p:cNvSpPr>
          <p:nvPr>
            <p:ph type="title"/>
          </p:nvPr>
        </p:nvSpPr>
        <p:spPr>
          <a:xfrm>
            <a:off x="603421" y="297484"/>
            <a:ext cx="10515601" cy="760754"/>
          </a:xfrm>
          <a:prstGeom prst="rect">
            <a:avLst/>
          </a:prstGeom>
        </p:spPr>
        <p:txBody>
          <a:bodyPr>
            <a:normAutofit/>
          </a:bodyPr>
          <a:lstStyle>
            <a:lvl1pPr defTabSz="859536">
              <a:defRPr sz="4136" b="1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lvl1pPr>
          </a:lstStyle>
          <a:p>
            <a:r>
              <a:rPr lang="fr-FR" dirty="0"/>
              <a:t>Travaux préconisés</a:t>
            </a:r>
            <a:endParaRPr dirty="0"/>
          </a:p>
        </p:txBody>
      </p:sp>
      <p:sp>
        <p:nvSpPr>
          <p:cNvPr id="109" name="Title 1"/>
          <p:cNvSpPr txBox="1"/>
          <p:nvPr/>
        </p:nvSpPr>
        <p:spPr>
          <a:xfrm>
            <a:off x="603421" y="1058238"/>
            <a:ext cx="10424160" cy="471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defTabSz="896111">
              <a:lnSpc>
                <a:spcPct val="90000"/>
              </a:lnSpc>
              <a:defRPr sz="2352">
                <a:solidFill>
                  <a:srgbClr val="00A3AD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lang="fr-FR" dirty="0"/>
              <a:t>Rue de Montauban</a:t>
            </a:r>
          </a:p>
        </p:txBody>
      </p:sp>
      <p:pic>
        <p:nvPicPr>
          <p:cNvPr id="110" name="Image" descr="Image"/>
          <p:cNvPicPr>
            <a:picLocks noChangeAspect="1"/>
          </p:cNvPicPr>
          <p:nvPr/>
        </p:nvPicPr>
        <p:blipFill>
          <a:blip r:embed="rId2"/>
          <a:srcRect l="74746" r="232"/>
          <a:stretch>
            <a:fillRect/>
          </a:stretch>
        </p:blipFill>
        <p:spPr>
          <a:xfrm>
            <a:off x="9928328" y="5794103"/>
            <a:ext cx="1688805" cy="578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21" y="5743156"/>
            <a:ext cx="4055644" cy="57839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/>
          <p:cNvSpPr/>
          <p:nvPr/>
        </p:nvSpPr>
        <p:spPr>
          <a:xfrm>
            <a:off x="-2063" y="0"/>
            <a:ext cx="212127" cy="6858000"/>
          </a:xfrm>
          <a:prstGeom prst="rect">
            <a:avLst/>
          </a:prstGeom>
          <a:solidFill>
            <a:srgbClr val="00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D2BC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08E89A3-837F-2200-1087-A7FA2CA40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64" y="1559105"/>
            <a:ext cx="11880000" cy="3852022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F18D871E-22E0-E269-1DAB-D61BA4263FFF}"/>
              </a:ext>
            </a:extLst>
          </p:cNvPr>
          <p:cNvCxnSpPr>
            <a:cxnSpLocks/>
          </p:cNvCxnSpPr>
          <p:nvPr/>
        </p:nvCxnSpPr>
        <p:spPr>
          <a:xfrm>
            <a:off x="8635530" y="2883121"/>
            <a:ext cx="619197" cy="0"/>
          </a:xfrm>
          <a:prstGeom prst="line">
            <a:avLst/>
          </a:prstGeom>
          <a:noFill/>
          <a:ln w="50800" cap="flat">
            <a:solidFill>
              <a:srgbClr val="FFC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62EC26F-C5E4-6EE0-2DBA-132BBFE39524}"/>
              </a:ext>
            </a:extLst>
          </p:cNvPr>
          <p:cNvCxnSpPr>
            <a:cxnSpLocks/>
          </p:cNvCxnSpPr>
          <p:nvPr/>
        </p:nvCxnSpPr>
        <p:spPr>
          <a:xfrm>
            <a:off x="8616280" y="3051020"/>
            <a:ext cx="638447" cy="0"/>
          </a:xfrm>
          <a:prstGeom prst="line">
            <a:avLst/>
          </a:prstGeom>
          <a:noFill/>
          <a:ln w="50800" cap="flat">
            <a:solidFill>
              <a:srgbClr val="0070C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69DC8F4-86CA-884C-73F0-6866C59A1EBC}"/>
              </a:ext>
            </a:extLst>
          </p:cNvPr>
          <p:cNvCxnSpPr>
            <a:cxnSpLocks/>
          </p:cNvCxnSpPr>
          <p:nvPr/>
        </p:nvCxnSpPr>
        <p:spPr>
          <a:xfrm>
            <a:off x="6155087" y="3789040"/>
            <a:ext cx="372961" cy="792088"/>
          </a:xfrm>
          <a:prstGeom prst="line">
            <a:avLst/>
          </a:prstGeom>
          <a:noFill/>
          <a:ln w="50800" cap="flat">
            <a:solidFill>
              <a:srgbClr val="0070C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574D36C2-486A-840B-24BA-1A28B58BDDFD}"/>
              </a:ext>
            </a:extLst>
          </p:cNvPr>
          <p:cNvCxnSpPr>
            <a:cxnSpLocks/>
          </p:cNvCxnSpPr>
          <p:nvPr/>
        </p:nvCxnSpPr>
        <p:spPr>
          <a:xfrm>
            <a:off x="1703512" y="2132856"/>
            <a:ext cx="2448272" cy="1728192"/>
          </a:xfrm>
          <a:prstGeom prst="line">
            <a:avLst/>
          </a:prstGeom>
          <a:noFill/>
          <a:ln w="50800" cap="flat">
            <a:solidFill>
              <a:srgbClr val="FFC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296B638-B00E-26D2-642B-86AC2FB964D5}"/>
              </a:ext>
            </a:extLst>
          </p:cNvPr>
          <p:cNvCxnSpPr>
            <a:cxnSpLocks/>
          </p:cNvCxnSpPr>
          <p:nvPr/>
        </p:nvCxnSpPr>
        <p:spPr>
          <a:xfrm>
            <a:off x="4151784" y="3861048"/>
            <a:ext cx="3240360" cy="72008"/>
          </a:xfrm>
          <a:prstGeom prst="line">
            <a:avLst/>
          </a:prstGeom>
          <a:noFill/>
          <a:ln w="50800" cap="flat">
            <a:solidFill>
              <a:srgbClr val="FFC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BC5C94B1-B787-B167-4002-19671300FB36}"/>
              </a:ext>
            </a:extLst>
          </p:cNvPr>
          <p:cNvCxnSpPr>
            <a:cxnSpLocks/>
          </p:cNvCxnSpPr>
          <p:nvPr/>
        </p:nvCxnSpPr>
        <p:spPr>
          <a:xfrm>
            <a:off x="7392144" y="3897052"/>
            <a:ext cx="1572468" cy="36004"/>
          </a:xfrm>
          <a:prstGeom prst="line">
            <a:avLst/>
          </a:prstGeom>
          <a:noFill/>
          <a:ln w="50800" cap="flat">
            <a:solidFill>
              <a:srgbClr val="FFC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6E53E8EF-CD4B-7FC5-BA27-A7D3D1CED354}"/>
              </a:ext>
            </a:extLst>
          </p:cNvPr>
          <p:cNvCxnSpPr>
            <a:cxnSpLocks/>
          </p:cNvCxnSpPr>
          <p:nvPr/>
        </p:nvCxnSpPr>
        <p:spPr>
          <a:xfrm>
            <a:off x="2444762" y="2600908"/>
            <a:ext cx="186481" cy="488426"/>
          </a:xfrm>
          <a:prstGeom prst="line">
            <a:avLst/>
          </a:prstGeom>
          <a:noFill/>
          <a:ln w="50800" cap="flat">
            <a:solidFill>
              <a:srgbClr val="0070C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9E1891EB-3392-E1A6-EECE-AECAE415B511}"/>
              </a:ext>
            </a:extLst>
          </p:cNvPr>
          <p:cNvCxnSpPr>
            <a:cxnSpLocks/>
          </p:cNvCxnSpPr>
          <p:nvPr/>
        </p:nvCxnSpPr>
        <p:spPr>
          <a:xfrm flipH="1">
            <a:off x="1118475" y="1644430"/>
            <a:ext cx="767023" cy="128386"/>
          </a:xfrm>
          <a:prstGeom prst="line">
            <a:avLst/>
          </a:prstGeom>
          <a:noFill/>
          <a:ln w="50800" cap="flat">
            <a:solidFill>
              <a:srgbClr val="0070C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55425086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"/>
          <p:cNvSpPr txBox="1">
            <a:spLocks noGrp="1"/>
          </p:cNvSpPr>
          <p:nvPr>
            <p:ph type="title"/>
          </p:nvPr>
        </p:nvSpPr>
        <p:spPr>
          <a:xfrm>
            <a:off x="603421" y="297484"/>
            <a:ext cx="10515601" cy="760754"/>
          </a:xfrm>
          <a:prstGeom prst="rect">
            <a:avLst/>
          </a:prstGeom>
        </p:spPr>
        <p:txBody>
          <a:bodyPr>
            <a:normAutofit/>
          </a:bodyPr>
          <a:lstStyle>
            <a:lvl1pPr defTabSz="859536">
              <a:defRPr sz="4136" b="1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lvl1pPr>
          </a:lstStyle>
          <a:p>
            <a:r>
              <a:rPr lang="fr-FR" dirty="0"/>
              <a:t>Présentation succincte des travaux</a:t>
            </a:r>
            <a:endParaRPr dirty="0"/>
          </a:p>
        </p:txBody>
      </p:sp>
      <p:sp>
        <p:nvSpPr>
          <p:cNvPr id="10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03421" y="1454143"/>
            <a:ext cx="11417129" cy="455326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None/>
              <a:defRPr sz="1800" b="1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sz="2300" dirty="0"/>
              <a:t>Montant des travaux</a:t>
            </a:r>
            <a:endParaRPr sz="2300" dirty="0"/>
          </a:p>
          <a:p>
            <a:pPr marL="228600" lvl="1" indent="-228600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u="sng" dirty="0"/>
              <a:t>Eaux usées </a:t>
            </a:r>
            <a:r>
              <a:rPr lang="fr-FR" dirty="0"/>
              <a:t>: 355 000 €HT</a:t>
            </a:r>
          </a:p>
          <a:p>
            <a:pPr marL="228600" lvl="1" indent="-228600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u="sng" dirty="0"/>
              <a:t>Eaux pluviales </a:t>
            </a:r>
            <a:r>
              <a:rPr lang="fr-FR" dirty="0"/>
              <a:t>:  220 000 €HT</a:t>
            </a:r>
          </a:p>
          <a:p>
            <a:pPr marL="0" lvl="1" indent="0">
              <a:buClr>
                <a:srgbClr val="00A3AD"/>
              </a:buClr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sz="2300" b="1" dirty="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rPr>
              <a:t>Marché de travaux</a:t>
            </a:r>
          </a:p>
          <a:p>
            <a:pPr marL="228600" lvl="1" indent="-228600" hangingPunct="1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sz="1800" dirty="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rPr>
              <a:t>Maitrise d’Œuvre : AVR</a:t>
            </a:r>
          </a:p>
          <a:p>
            <a:pPr marL="228600" lvl="1" indent="-228600" hangingPunct="1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sz="1800" dirty="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rPr>
              <a:t>Travaux en tranchées ouvertes : VALENTIN / SOGEA</a:t>
            </a:r>
          </a:p>
          <a:p>
            <a:pPr marL="228600" lvl="1" indent="-228600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sz="1800" dirty="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rPr>
              <a:t>Travaux sans tranchées : TELEREP / COLAS DAE</a:t>
            </a:r>
          </a:p>
          <a:p>
            <a:pPr marL="228600" lvl="1" indent="-228600" hangingPunct="1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sz="1800" dirty="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rPr>
              <a:t>Contrôles de réception : CIG SARP</a:t>
            </a:r>
          </a:p>
        </p:txBody>
      </p:sp>
      <p:sp>
        <p:nvSpPr>
          <p:cNvPr id="109" name="Title 1"/>
          <p:cNvSpPr txBox="1"/>
          <p:nvPr/>
        </p:nvSpPr>
        <p:spPr>
          <a:xfrm>
            <a:off x="603421" y="974210"/>
            <a:ext cx="10424160" cy="471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defTabSz="896111">
              <a:lnSpc>
                <a:spcPct val="90000"/>
              </a:lnSpc>
              <a:defRPr sz="2352">
                <a:solidFill>
                  <a:srgbClr val="00A3AD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lang="fr-FR" dirty="0"/>
              <a:t>En quelques chiffres</a:t>
            </a:r>
            <a:endParaRPr dirty="0"/>
          </a:p>
        </p:txBody>
      </p:sp>
      <p:pic>
        <p:nvPicPr>
          <p:cNvPr id="110" name="Image" descr="Image"/>
          <p:cNvPicPr>
            <a:picLocks noChangeAspect="1"/>
          </p:cNvPicPr>
          <p:nvPr/>
        </p:nvPicPr>
        <p:blipFill>
          <a:blip r:embed="rId3"/>
          <a:srcRect l="74746" r="232"/>
          <a:stretch>
            <a:fillRect/>
          </a:stretch>
        </p:blipFill>
        <p:spPr>
          <a:xfrm>
            <a:off x="9928328" y="5794103"/>
            <a:ext cx="1688805" cy="578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21" y="5743156"/>
            <a:ext cx="4055644" cy="57839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/>
          <p:cNvSpPr/>
          <p:nvPr/>
        </p:nvSpPr>
        <p:spPr>
          <a:xfrm>
            <a:off x="-2063" y="0"/>
            <a:ext cx="212127" cy="6858000"/>
          </a:xfrm>
          <a:prstGeom prst="rect">
            <a:avLst/>
          </a:prstGeom>
          <a:solidFill>
            <a:srgbClr val="00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D2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13522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"/>
          <p:cNvSpPr txBox="1">
            <a:spLocks noGrp="1"/>
          </p:cNvSpPr>
          <p:nvPr>
            <p:ph type="title"/>
          </p:nvPr>
        </p:nvSpPr>
        <p:spPr>
          <a:xfrm>
            <a:off x="603421" y="297484"/>
            <a:ext cx="10515601" cy="760754"/>
          </a:xfrm>
          <a:prstGeom prst="rect">
            <a:avLst/>
          </a:prstGeom>
        </p:spPr>
        <p:txBody>
          <a:bodyPr>
            <a:normAutofit/>
          </a:bodyPr>
          <a:lstStyle>
            <a:lvl1pPr defTabSz="859536">
              <a:defRPr sz="4136" b="1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lvl1pPr>
          </a:lstStyle>
          <a:p>
            <a:r>
              <a:rPr lang="fr-FR" dirty="0"/>
              <a:t>Contraintes du site</a:t>
            </a:r>
            <a:endParaRPr dirty="0"/>
          </a:p>
        </p:txBody>
      </p:sp>
      <p:sp>
        <p:nvSpPr>
          <p:cNvPr id="10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03421" y="1628800"/>
            <a:ext cx="10515601" cy="36003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None/>
              <a:defRPr sz="1800" b="1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sz="2300" dirty="0"/>
              <a:t>Principales contraintes identifiées : </a:t>
            </a:r>
            <a:endParaRPr sz="2300" dirty="0"/>
          </a:p>
          <a:p>
            <a:pPr marL="228600" lvl="1" indent="-228600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dirty="0"/>
              <a:t>Proximité de la Mairie et du parking de la place des Fêtes </a:t>
            </a:r>
          </a:p>
          <a:p>
            <a:pPr marL="228600" lvl="1" indent="-228600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dirty="0"/>
              <a:t>Proximité de l’établissement scolaire Fénelon</a:t>
            </a:r>
          </a:p>
          <a:p>
            <a:pPr marL="228600" lvl="1" indent="-228600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dirty="0"/>
              <a:t>Présence de commerces dans les rues</a:t>
            </a:r>
          </a:p>
          <a:p>
            <a:pPr marL="228600" lvl="1" indent="-228600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dirty="0"/>
              <a:t>Sens de circulation en sens unique dans le centre ville</a:t>
            </a:r>
          </a:p>
          <a:p>
            <a:pPr marL="228600" lvl="1" indent="-228600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dirty="0"/>
              <a:t>Axes fortement passant depuis la RN3 (bretelle d’entrée et de sortie rue Alexandre Boucher) desservant les communes de Livry Gargan – Tremblay en France mais aussi Coubron er Courtry</a:t>
            </a:r>
          </a:p>
          <a:p>
            <a:pPr marL="228600" lvl="1" indent="-228600">
              <a:buClr>
                <a:srgbClr val="00A3AD"/>
              </a:buClr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endParaRPr lang="fr-FR" dirty="0"/>
          </a:p>
          <a:p>
            <a:pPr marL="0" lvl="1" indent="0">
              <a:buClr>
                <a:srgbClr val="00A3AD"/>
              </a:buClr>
              <a:buNone/>
              <a:defRPr sz="1800">
                <a:solidFill>
                  <a:srgbClr val="1D428A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endParaRPr lang="fr-FR" dirty="0"/>
          </a:p>
        </p:txBody>
      </p:sp>
      <p:sp>
        <p:nvSpPr>
          <p:cNvPr id="109" name="Title 1"/>
          <p:cNvSpPr txBox="1"/>
          <p:nvPr/>
        </p:nvSpPr>
        <p:spPr>
          <a:xfrm>
            <a:off x="603421" y="974210"/>
            <a:ext cx="10424160" cy="471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defTabSz="896111">
              <a:lnSpc>
                <a:spcPct val="90000"/>
              </a:lnSpc>
              <a:defRPr sz="2352">
                <a:solidFill>
                  <a:srgbClr val="00A3AD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lang="fr-FR" dirty="0"/>
              <a:t>Rue Alexandre Boucher – rue de Montauban </a:t>
            </a:r>
          </a:p>
        </p:txBody>
      </p:sp>
      <p:pic>
        <p:nvPicPr>
          <p:cNvPr id="110" name="Image" descr="Image"/>
          <p:cNvPicPr>
            <a:picLocks noChangeAspect="1"/>
          </p:cNvPicPr>
          <p:nvPr/>
        </p:nvPicPr>
        <p:blipFill>
          <a:blip r:embed="rId2"/>
          <a:srcRect l="74746" r="232"/>
          <a:stretch>
            <a:fillRect/>
          </a:stretch>
        </p:blipFill>
        <p:spPr>
          <a:xfrm>
            <a:off x="9928328" y="5794103"/>
            <a:ext cx="1688805" cy="578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21" y="5743156"/>
            <a:ext cx="4055644" cy="57839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/>
          <p:cNvSpPr/>
          <p:nvPr/>
        </p:nvSpPr>
        <p:spPr>
          <a:xfrm>
            <a:off x="-2063" y="0"/>
            <a:ext cx="212127" cy="6858000"/>
          </a:xfrm>
          <a:prstGeom prst="rect">
            <a:avLst/>
          </a:prstGeom>
          <a:solidFill>
            <a:srgbClr val="00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D2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10661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1080</Words>
  <Application>Microsoft Office PowerPoint</Application>
  <PresentationFormat>Grand écran</PresentationFormat>
  <Paragraphs>161</Paragraphs>
  <Slides>24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Futura</vt:lpstr>
      <vt:lpstr>Futura Book</vt:lpstr>
      <vt:lpstr>Futura PT Book</vt:lpstr>
      <vt:lpstr>Office Theme</vt:lpstr>
      <vt:lpstr>    </vt:lpstr>
      <vt:lpstr>Présentation PowerPoint</vt:lpstr>
      <vt:lpstr>Localisation des travaux</vt:lpstr>
      <vt:lpstr>Origine des travaux</vt:lpstr>
      <vt:lpstr>Travaux préconisés</vt:lpstr>
      <vt:lpstr>Travaux préconisés</vt:lpstr>
      <vt:lpstr>Travaux préconisés</vt:lpstr>
      <vt:lpstr>Présentation succincte des travaux</vt:lpstr>
      <vt:lpstr>Contraintes du site</vt:lpstr>
      <vt:lpstr>Plan de circulation </vt:lpstr>
      <vt:lpstr>Contraintes du site</vt:lpstr>
      <vt:lpstr>Présentation PowerPoint</vt:lpstr>
      <vt:lpstr>Planning des travaux envisagés</vt:lpstr>
      <vt:lpstr>Plan de déviations des bus</vt:lpstr>
      <vt:lpstr>Plan de déviations</vt:lpstr>
      <vt:lpstr>Plan de déviations</vt:lpstr>
      <vt:lpstr>Plan de déviations</vt:lpstr>
      <vt:lpstr>Plan de déviations</vt:lpstr>
      <vt:lpstr>Plan de déviations</vt:lpstr>
      <vt:lpstr>Points divers</vt:lpstr>
      <vt:lpstr>Présentation PowerPoint</vt:lpstr>
      <vt:lpstr>Contraintes du site</vt:lpstr>
      <vt:lpstr>Contraintes du site</vt:lpstr>
      <vt:lpstr>Contraintes du site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PRESENTATION‬ SUR 2 LIGNES SI BESOIN</dc:title>
  <dc:creator>Aminata TOUNKARA</dc:creator>
  <cp:lastModifiedBy>Gwenael TREGUIER</cp:lastModifiedBy>
  <cp:revision>18</cp:revision>
  <dcterms:modified xsi:type="dcterms:W3CDTF">2022-07-10T22:34:39Z</dcterms:modified>
</cp:coreProperties>
</file>